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306" r:id="rId4"/>
    <p:sldId id="259" r:id="rId5"/>
    <p:sldId id="261" r:id="rId6"/>
    <p:sldId id="262" r:id="rId7"/>
    <p:sldId id="305" r:id="rId8"/>
    <p:sldId id="268" r:id="rId9"/>
    <p:sldId id="294" r:id="rId10"/>
    <p:sldId id="295" r:id="rId11"/>
    <p:sldId id="274" r:id="rId12"/>
    <p:sldId id="276" r:id="rId13"/>
    <p:sldId id="277" r:id="rId14"/>
    <p:sldId id="278" r:id="rId15"/>
    <p:sldId id="279" r:id="rId16"/>
    <p:sldId id="281" r:id="rId17"/>
    <p:sldId id="282" r:id="rId18"/>
    <p:sldId id="284" r:id="rId19"/>
    <p:sldId id="285" r:id="rId20"/>
    <p:sldId id="286" r:id="rId21"/>
  </p:sldIdLst>
  <p:sldSz cx="14630400" cy="8229600"/>
  <p:notesSz cx="8229600" cy="14630400"/>
  <p:embeddedFontLst>
    <p:embeddedFont>
      <p:font typeface="Dela Gothic One" panose="020B0604020202020204" charset="-128"/>
      <p:regular r:id="rId23"/>
    </p:embeddedFont>
    <p:embeddedFont>
      <p:font typeface="Raleway Medium" panose="020B0604020202020204" charset="0"/>
      <p:regular r:id="rId24"/>
    </p:embeddedFont>
    <p:embeddedFont>
      <p:font typeface="DM Sans" panose="020B0604020202020204" charset="0"/>
      <p:regular r:id="rId25"/>
    </p:embeddedFon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56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20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84748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76947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2566561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A0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https://asifahmad1.wixsite.com/foodtechnologist" TargetMode="External"/><Relationship Id="rId4" Type="http://schemas.openxmlformats.org/officeDocument/2006/relationships/hyperlink" Target="mailto:asifahmad@uaar.edu.p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8" y="2422327"/>
            <a:ext cx="8091223" cy="2494121"/>
          </a:xfrm>
          <a:prstGeom prst="rect">
            <a:avLst/>
          </a:prstGeom>
          <a:noFill/>
          <a:ln/>
        </p:spPr>
        <p:txBody>
          <a:bodyPr wrap="square" lIns="0" tIns="0" rIns="0" bIns="0" rtlCol="0" anchor="t"/>
          <a:lstStyle/>
          <a:p>
            <a:pPr marL="0" indent="0">
              <a:lnSpc>
                <a:spcPts val="4900"/>
              </a:lnSpc>
              <a:buNone/>
            </a:pPr>
            <a:r>
              <a:rPr lang="en-US" sz="3600" dirty="0">
                <a:solidFill>
                  <a:schemeClr val="accent4"/>
                </a:solidFill>
                <a:latin typeface="Dela Gothic One" pitchFamily="34" charset="0"/>
                <a:ea typeface="Dela Gothic One" pitchFamily="34" charset="-122"/>
                <a:cs typeface="Dela Gothic One" pitchFamily="34" charset="-120"/>
              </a:rPr>
              <a:t>Artificial Intelligence as a Catalyst for Halal Food Supply Chain Transformation</a:t>
            </a:r>
            <a:endParaRPr lang="en-US" sz="3600" dirty="0">
              <a:solidFill>
                <a:schemeClr val="accent4"/>
              </a:solidFill>
            </a:endParaRPr>
          </a:p>
        </p:txBody>
      </p:sp>
      <p:sp>
        <p:nvSpPr>
          <p:cNvPr id="4" name="Text 1"/>
          <p:cNvSpPr/>
          <p:nvPr/>
        </p:nvSpPr>
        <p:spPr>
          <a:xfrm>
            <a:off x="758309" y="4674091"/>
            <a:ext cx="7627382" cy="606504"/>
          </a:xfrm>
          <a:prstGeom prst="rect">
            <a:avLst/>
          </a:prstGeom>
          <a:noFill/>
          <a:ln/>
        </p:spPr>
        <p:txBody>
          <a:bodyPr wrap="square" lIns="0" tIns="0" rIns="0" bIns="0" rtlCol="0" anchor="t"/>
          <a:lstStyle/>
          <a:p>
            <a:pPr marL="0" indent="0" algn="l">
              <a:lnSpc>
                <a:spcPts val="2350"/>
              </a:lnSpc>
              <a:buNone/>
            </a:pPr>
            <a:r>
              <a:rPr lang="en-US" sz="1450" dirty="0">
                <a:solidFill>
                  <a:srgbClr val="FFE5E5"/>
                </a:solidFill>
                <a:latin typeface="DM Sans" pitchFamily="34" charset="0"/>
                <a:ea typeface="DM Sans" pitchFamily="34" charset="-122"/>
                <a:cs typeface="DM Sans" pitchFamily="34" charset="-120"/>
              </a:rPr>
              <a:t>Bridging tradition with innovation to ensure authenticity, transparency, and trust in global Halal food systems</a:t>
            </a:r>
            <a:endParaRPr lang="en-US" sz="145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23" y="182027"/>
            <a:ext cx="1413813" cy="1401302"/>
          </a:xfrm>
          <a:prstGeom prst="rect">
            <a:avLst/>
          </a:prstGeom>
        </p:spPr>
      </p:pic>
      <p:sp>
        <p:nvSpPr>
          <p:cNvPr id="6" name="Rectangle 5"/>
          <p:cNvSpPr/>
          <p:nvPr/>
        </p:nvSpPr>
        <p:spPr>
          <a:xfrm>
            <a:off x="758309" y="6091594"/>
            <a:ext cx="7315200" cy="1292662"/>
          </a:xfrm>
          <a:prstGeom prst="rect">
            <a:avLst/>
          </a:prstGeom>
        </p:spPr>
        <p:txBody>
          <a:bodyPr>
            <a:spAutoFit/>
          </a:bodyPr>
          <a:lstStyle/>
          <a:p>
            <a:pPr algn="just"/>
            <a:r>
              <a:rPr lang="en-US" sz="2400" b="1" dirty="0" smtClean="0">
                <a:solidFill>
                  <a:srgbClr val="00B0F0"/>
                </a:solidFill>
              </a:rPr>
              <a:t>Prof. Dr. Asif Ahmad</a:t>
            </a:r>
            <a:endParaRPr lang="en-US" b="1" dirty="0" smtClean="0">
              <a:solidFill>
                <a:srgbClr val="00B0F0"/>
              </a:solidFill>
            </a:endParaRPr>
          </a:p>
          <a:p>
            <a:pPr algn="just"/>
            <a:r>
              <a:rPr lang="en-US" dirty="0" smtClean="0">
                <a:solidFill>
                  <a:srgbClr val="00B0F0"/>
                </a:solidFill>
              </a:rPr>
              <a:t>Director Institute of Food and Nutritional Sciences, </a:t>
            </a:r>
          </a:p>
          <a:p>
            <a:pPr algn="just"/>
            <a:r>
              <a:rPr lang="en-US" dirty="0" smtClean="0">
                <a:solidFill>
                  <a:srgbClr val="00B0F0"/>
                </a:solidFill>
              </a:rPr>
              <a:t>PMAS-Arid Agriculture University Rawalpindi</a:t>
            </a:r>
          </a:p>
          <a:p>
            <a:pPr algn="just"/>
            <a:r>
              <a:rPr lang="en-US" dirty="0" smtClean="0">
                <a:solidFill>
                  <a:srgbClr val="00B0F0"/>
                </a:solidFill>
              </a:rPr>
              <a:t>Pakistan</a:t>
            </a:r>
            <a:endParaRPr lang="en-US" dirty="0">
              <a:solidFill>
                <a:srgbClr val="00B0F0"/>
              </a:solidFill>
            </a:endParaRPr>
          </a:p>
        </p:txBody>
      </p:sp>
      <p:sp>
        <p:nvSpPr>
          <p:cNvPr id="7" name="Rectangle 6"/>
          <p:cNvSpPr/>
          <p:nvPr/>
        </p:nvSpPr>
        <p:spPr>
          <a:xfrm>
            <a:off x="1259208" y="7739566"/>
            <a:ext cx="6814301" cy="461665"/>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en-US" b="1" dirty="0" smtClean="0">
                <a:solidFill>
                  <a:srgbClr val="FFFF00"/>
                </a:solidFill>
                <a:latin typeface="Arial Black" panose="020B0A04020102020204" pitchFamily="34" charset="0"/>
              </a:rPr>
              <a:t>World Halal Summit 2025 </a:t>
            </a:r>
            <a:r>
              <a:rPr lang="en-US" sz="2400" b="1" dirty="0" smtClean="0">
                <a:solidFill>
                  <a:srgbClr val="FFFF00"/>
                </a:solidFill>
                <a:latin typeface="Arial Black" panose="020B0A04020102020204" pitchFamily="34" charset="0"/>
              </a:rPr>
              <a:t>|</a:t>
            </a:r>
            <a:r>
              <a:rPr lang="en-US" b="1" dirty="0" smtClean="0">
                <a:solidFill>
                  <a:srgbClr val="FFFF00"/>
                </a:solidFill>
                <a:latin typeface="Arial Black" panose="020B0A04020102020204" pitchFamily="34" charset="0"/>
              </a:rPr>
              <a:t> 26-29 November | </a:t>
            </a:r>
            <a:r>
              <a:rPr lang="en-US" b="1" dirty="0" err="1" smtClean="0">
                <a:solidFill>
                  <a:srgbClr val="FFFF00"/>
                </a:solidFill>
                <a:latin typeface="Arial Black" panose="020B0A04020102020204" pitchFamily="34" charset="0"/>
              </a:rPr>
              <a:t>Türkiye</a:t>
            </a:r>
            <a:endParaRPr lang="en-US" b="1" dirty="0">
              <a:solidFill>
                <a:srgbClr val="FFFF00"/>
              </a:solidFill>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6013" y="485800"/>
            <a:ext cx="7704773" cy="1183719"/>
          </a:xfrm>
          <a:prstGeom prst="rect">
            <a:avLst/>
          </a:prstGeom>
          <a:noFill/>
          <a:ln/>
        </p:spPr>
        <p:txBody>
          <a:bodyPr wrap="square" lIns="0" tIns="0" rIns="0" bIns="0" rtlCol="0" anchor="t"/>
          <a:lstStyle/>
          <a:p>
            <a:pPr marL="0" indent="0" algn="l">
              <a:lnSpc>
                <a:spcPts val="4650"/>
              </a:lnSpc>
              <a:buNone/>
            </a:pPr>
            <a:r>
              <a:rPr lang="en-US" sz="3700" dirty="0">
                <a:solidFill>
                  <a:srgbClr val="FAEBEB"/>
                </a:solidFill>
                <a:latin typeface="Dela Gothic One" pitchFamily="34" charset="0"/>
                <a:ea typeface="Dela Gothic One" pitchFamily="34" charset="-122"/>
                <a:cs typeface="Dela Gothic One" pitchFamily="34" charset="-120"/>
              </a:rPr>
              <a:t>Automating Certification: Efficiency Meets Accuracy</a:t>
            </a:r>
            <a:endParaRPr lang="en-US" sz="3700" dirty="0"/>
          </a:p>
        </p:txBody>
      </p:sp>
      <p:sp>
        <p:nvSpPr>
          <p:cNvPr id="4" name="Text 1"/>
          <p:cNvSpPr/>
          <p:nvPr/>
        </p:nvSpPr>
        <p:spPr>
          <a:xfrm>
            <a:off x="6206014" y="1942359"/>
            <a:ext cx="7704773" cy="1151096"/>
          </a:xfrm>
          <a:prstGeom prst="rect">
            <a:avLst/>
          </a:prstGeom>
          <a:noFill/>
          <a:ln/>
        </p:spPr>
        <p:txBody>
          <a:bodyPr wrap="square" lIns="0" tIns="0" rIns="0" bIns="0" rtlCol="0" anchor="t"/>
          <a:lstStyle/>
          <a:p>
            <a:pPr marL="0" indent="0" algn="l">
              <a:lnSpc>
                <a:spcPts val="2250"/>
              </a:lnSpc>
              <a:buNone/>
            </a:pPr>
            <a:r>
              <a:rPr lang="en-US" sz="1600" dirty="0">
                <a:solidFill>
                  <a:srgbClr val="FFE5E5"/>
                </a:solidFill>
                <a:latin typeface="DM Sans" pitchFamily="34" charset="0"/>
                <a:ea typeface="DM Sans" pitchFamily="34" charset="-122"/>
                <a:cs typeface="DM Sans" pitchFamily="34" charset="-120"/>
              </a:rPr>
              <a:t>AI dramatically streamlines the certification process, reducing time and costs while improving accuracy and consistency. Intelligent systems can process applications, verify documentation, conduct preliminary assessments, and flag potential issues for human review.</a:t>
            </a:r>
            <a:endParaRPr lang="en-US" sz="1600" dirty="0"/>
          </a:p>
        </p:txBody>
      </p:sp>
      <p:sp>
        <p:nvSpPr>
          <p:cNvPr id="5" name="Shape 2"/>
          <p:cNvSpPr/>
          <p:nvPr/>
        </p:nvSpPr>
        <p:spPr>
          <a:xfrm>
            <a:off x="6206014" y="3596878"/>
            <a:ext cx="404813" cy="404813"/>
          </a:xfrm>
          <a:prstGeom prst="roundRect">
            <a:avLst>
              <a:gd name="adj" fmla="val 18667"/>
            </a:avLst>
          </a:prstGeom>
          <a:solidFill>
            <a:srgbClr val="740B0B"/>
          </a:solidFill>
          <a:ln w="7620">
            <a:solidFill>
              <a:srgbClr val="8D2424"/>
            </a:solidFill>
            <a:prstDash val="solid"/>
          </a:ln>
        </p:spPr>
      </p:sp>
      <p:sp>
        <p:nvSpPr>
          <p:cNvPr id="6" name="Text 3"/>
          <p:cNvSpPr/>
          <p:nvPr/>
        </p:nvSpPr>
        <p:spPr>
          <a:xfrm>
            <a:off x="6266438" y="3621762"/>
            <a:ext cx="283964" cy="355044"/>
          </a:xfrm>
          <a:prstGeom prst="rect">
            <a:avLst/>
          </a:prstGeom>
          <a:noFill/>
          <a:ln/>
        </p:spPr>
        <p:txBody>
          <a:bodyPr wrap="none" lIns="0" tIns="0" rIns="0" bIns="0" rtlCol="0" anchor="t"/>
          <a:lstStyle/>
          <a:p>
            <a:pPr marL="0" indent="0" algn="ctr">
              <a:lnSpc>
                <a:spcPts val="2200"/>
              </a:lnSpc>
              <a:buNone/>
            </a:pPr>
            <a:r>
              <a:rPr lang="en-US" sz="2200" dirty="0">
                <a:solidFill>
                  <a:srgbClr val="FFE5E5"/>
                </a:solidFill>
                <a:latin typeface="Dela Gothic One" pitchFamily="34" charset="0"/>
                <a:ea typeface="Dela Gothic One" pitchFamily="34" charset="-122"/>
                <a:cs typeface="Dela Gothic One" pitchFamily="34" charset="-120"/>
              </a:rPr>
              <a:t>1</a:t>
            </a:r>
            <a:endParaRPr lang="en-US" sz="2200" dirty="0"/>
          </a:p>
        </p:txBody>
      </p:sp>
      <p:sp>
        <p:nvSpPr>
          <p:cNvPr id="7" name="Text 4"/>
          <p:cNvSpPr/>
          <p:nvPr/>
        </p:nvSpPr>
        <p:spPr>
          <a:xfrm>
            <a:off x="6790730" y="3658672"/>
            <a:ext cx="4618553" cy="295870"/>
          </a:xfrm>
          <a:prstGeom prst="rect">
            <a:avLst/>
          </a:prstGeom>
          <a:noFill/>
          <a:ln/>
        </p:spPr>
        <p:txBody>
          <a:bodyPr wrap="none" lIns="0" tIns="0" rIns="0" bIns="0" rtlCol="0" anchor="t"/>
          <a:lstStyle/>
          <a:p>
            <a:pPr marL="0" indent="0" algn="l">
              <a:lnSpc>
                <a:spcPts val="2300"/>
              </a:lnSpc>
              <a:buNone/>
            </a:pPr>
            <a:r>
              <a:rPr lang="en-US" sz="1850" dirty="0">
                <a:solidFill>
                  <a:srgbClr val="FFE5E5"/>
                </a:solidFill>
                <a:latin typeface="Dela Gothic One" pitchFamily="34" charset="0"/>
                <a:ea typeface="Dela Gothic One" pitchFamily="34" charset="-122"/>
                <a:cs typeface="Dela Gothic One" pitchFamily="34" charset="-120"/>
              </a:rPr>
              <a:t>Intelligent Document Processing</a:t>
            </a:r>
            <a:endParaRPr lang="en-US" sz="1850" dirty="0"/>
          </a:p>
        </p:txBody>
      </p:sp>
      <p:sp>
        <p:nvSpPr>
          <p:cNvPr id="8" name="Text 5"/>
          <p:cNvSpPr/>
          <p:nvPr/>
        </p:nvSpPr>
        <p:spPr>
          <a:xfrm>
            <a:off x="6790730" y="4062413"/>
            <a:ext cx="7120057" cy="575548"/>
          </a:xfrm>
          <a:prstGeom prst="rect">
            <a:avLst/>
          </a:prstGeom>
          <a:noFill/>
          <a:ln/>
        </p:spPr>
        <p:txBody>
          <a:bodyPr wrap="square" lIns="0" tIns="0" rIns="0" bIns="0" rtlCol="0" anchor="t"/>
          <a:lstStyle/>
          <a:p>
            <a:pPr marL="0" indent="0" algn="l">
              <a:lnSpc>
                <a:spcPts val="2250"/>
              </a:lnSpc>
              <a:buNone/>
            </a:pPr>
            <a:r>
              <a:rPr lang="en-US" sz="1600" dirty="0">
                <a:solidFill>
                  <a:srgbClr val="FFE5E5"/>
                </a:solidFill>
                <a:latin typeface="DM Sans" pitchFamily="34" charset="0"/>
                <a:ea typeface="DM Sans" pitchFamily="34" charset="-122"/>
                <a:cs typeface="DM Sans" pitchFamily="34" charset="-120"/>
              </a:rPr>
              <a:t>AI extracts and validates information from certificates, invoices, and compliance documents across multiple languages and formats</a:t>
            </a:r>
            <a:endParaRPr lang="en-US" sz="1600" dirty="0"/>
          </a:p>
        </p:txBody>
      </p:sp>
      <p:sp>
        <p:nvSpPr>
          <p:cNvPr id="9" name="Shape 6"/>
          <p:cNvSpPr/>
          <p:nvPr/>
        </p:nvSpPr>
        <p:spPr>
          <a:xfrm>
            <a:off x="6206014" y="4997768"/>
            <a:ext cx="404813" cy="404813"/>
          </a:xfrm>
          <a:prstGeom prst="roundRect">
            <a:avLst>
              <a:gd name="adj" fmla="val 18667"/>
            </a:avLst>
          </a:prstGeom>
          <a:solidFill>
            <a:srgbClr val="740B0B"/>
          </a:solidFill>
          <a:ln w="7620">
            <a:solidFill>
              <a:srgbClr val="8D2424"/>
            </a:solidFill>
            <a:prstDash val="solid"/>
          </a:ln>
        </p:spPr>
      </p:sp>
      <p:sp>
        <p:nvSpPr>
          <p:cNvPr id="10" name="Text 7"/>
          <p:cNvSpPr/>
          <p:nvPr/>
        </p:nvSpPr>
        <p:spPr>
          <a:xfrm>
            <a:off x="6266438" y="5022652"/>
            <a:ext cx="283964" cy="355044"/>
          </a:xfrm>
          <a:prstGeom prst="rect">
            <a:avLst/>
          </a:prstGeom>
          <a:noFill/>
          <a:ln/>
        </p:spPr>
        <p:txBody>
          <a:bodyPr wrap="none" lIns="0" tIns="0" rIns="0" bIns="0" rtlCol="0" anchor="t"/>
          <a:lstStyle/>
          <a:p>
            <a:pPr marL="0" indent="0" algn="ctr">
              <a:lnSpc>
                <a:spcPts val="2200"/>
              </a:lnSpc>
              <a:buNone/>
            </a:pPr>
            <a:r>
              <a:rPr lang="en-US" sz="2200" dirty="0">
                <a:solidFill>
                  <a:srgbClr val="FFE5E5"/>
                </a:solidFill>
                <a:latin typeface="Dela Gothic One" pitchFamily="34" charset="0"/>
                <a:ea typeface="Dela Gothic One" pitchFamily="34" charset="-122"/>
                <a:cs typeface="Dela Gothic One" pitchFamily="34" charset="-120"/>
              </a:rPr>
              <a:t>2</a:t>
            </a:r>
            <a:endParaRPr lang="en-US" sz="2200" dirty="0"/>
          </a:p>
        </p:txBody>
      </p:sp>
      <p:sp>
        <p:nvSpPr>
          <p:cNvPr id="11" name="Text 8"/>
          <p:cNvSpPr/>
          <p:nvPr/>
        </p:nvSpPr>
        <p:spPr>
          <a:xfrm>
            <a:off x="6790730" y="5059561"/>
            <a:ext cx="4097298" cy="295870"/>
          </a:xfrm>
          <a:prstGeom prst="rect">
            <a:avLst/>
          </a:prstGeom>
          <a:noFill/>
          <a:ln/>
        </p:spPr>
        <p:txBody>
          <a:bodyPr wrap="none" lIns="0" tIns="0" rIns="0" bIns="0" rtlCol="0" anchor="t"/>
          <a:lstStyle/>
          <a:p>
            <a:pPr marL="0" indent="0" algn="l">
              <a:lnSpc>
                <a:spcPts val="2300"/>
              </a:lnSpc>
              <a:buNone/>
            </a:pPr>
            <a:r>
              <a:rPr lang="en-US" sz="1850" dirty="0">
                <a:solidFill>
                  <a:srgbClr val="FFE5E5"/>
                </a:solidFill>
                <a:latin typeface="Dela Gothic One" pitchFamily="34" charset="0"/>
                <a:ea typeface="Dela Gothic One" pitchFamily="34" charset="-122"/>
                <a:cs typeface="Dela Gothic One" pitchFamily="34" charset="-120"/>
              </a:rPr>
              <a:t>Automated Risk Assessment</a:t>
            </a:r>
            <a:endParaRPr lang="en-US" sz="1850" dirty="0"/>
          </a:p>
        </p:txBody>
      </p:sp>
      <p:sp>
        <p:nvSpPr>
          <p:cNvPr id="12" name="Text 9"/>
          <p:cNvSpPr/>
          <p:nvPr/>
        </p:nvSpPr>
        <p:spPr>
          <a:xfrm>
            <a:off x="6790730" y="5463302"/>
            <a:ext cx="7120057" cy="575548"/>
          </a:xfrm>
          <a:prstGeom prst="rect">
            <a:avLst/>
          </a:prstGeom>
          <a:noFill/>
          <a:ln/>
        </p:spPr>
        <p:txBody>
          <a:bodyPr wrap="square" lIns="0" tIns="0" rIns="0" bIns="0" rtlCol="0" anchor="t"/>
          <a:lstStyle/>
          <a:p>
            <a:pPr marL="0" indent="0" algn="l">
              <a:lnSpc>
                <a:spcPts val="2250"/>
              </a:lnSpc>
              <a:buNone/>
            </a:pPr>
            <a:r>
              <a:rPr lang="en-US" sz="1600" dirty="0">
                <a:solidFill>
                  <a:srgbClr val="FFE5E5"/>
                </a:solidFill>
                <a:latin typeface="DM Sans" pitchFamily="34" charset="0"/>
                <a:ea typeface="DM Sans" pitchFamily="34" charset="-122"/>
                <a:cs typeface="DM Sans" pitchFamily="34" charset="-120"/>
              </a:rPr>
              <a:t>Machine learning models evaluate suppliers and facilities, prioritizing high-risk entities for detailed human audit</a:t>
            </a:r>
            <a:endParaRPr lang="en-US" sz="1600" dirty="0"/>
          </a:p>
        </p:txBody>
      </p:sp>
      <p:sp>
        <p:nvSpPr>
          <p:cNvPr id="13" name="Shape 10"/>
          <p:cNvSpPr/>
          <p:nvPr/>
        </p:nvSpPr>
        <p:spPr>
          <a:xfrm>
            <a:off x="6206014" y="6398657"/>
            <a:ext cx="404813" cy="404813"/>
          </a:xfrm>
          <a:prstGeom prst="roundRect">
            <a:avLst>
              <a:gd name="adj" fmla="val 18667"/>
            </a:avLst>
          </a:prstGeom>
          <a:solidFill>
            <a:srgbClr val="740B0B"/>
          </a:solidFill>
          <a:ln w="7620">
            <a:solidFill>
              <a:srgbClr val="8D2424"/>
            </a:solidFill>
            <a:prstDash val="solid"/>
          </a:ln>
        </p:spPr>
      </p:sp>
      <p:sp>
        <p:nvSpPr>
          <p:cNvPr id="14" name="Text 11"/>
          <p:cNvSpPr/>
          <p:nvPr/>
        </p:nvSpPr>
        <p:spPr>
          <a:xfrm>
            <a:off x="6266438" y="6423541"/>
            <a:ext cx="283964" cy="355044"/>
          </a:xfrm>
          <a:prstGeom prst="rect">
            <a:avLst/>
          </a:prstGeom>
          <a:noFill/>
          <a:ln/>
        </p:spPr>
        <p:txBody>
          <a:bodyPr wrap="none" lIns="0" tIns="0" rIns="0" bIns="0" rtlCol="0" anchor="t"/>
          <a:lstStyle/>
          <a:p>
            <a:pPr marL="0" indent="0" algn="ctr">
              <a:lnSpc>
                <a:spcPts val="2200"/>
              </a:lnSpc>
              <a:buNone/>
            </a:pPr>
            <a:r>
              <a:rPr lang="en-US" sz="2200" dirty="0">
                <a:solidFill>
                  <a:srgbClr val="FFE5E5"/>
                </a:solidFill>
                <a:latin typeface="Dela Gothic One" pitchFamily="34" charset="0"/>
                <a:ea typeface="Dela Gothic One" pitchFamily="34" charset="-122"/>
                <a:cs typeface="Dela Gothic One" pitchFamily="34" charset="-120"/>
              </a:rPr>
              <a:t>3</a:t>
            </a:r>
            <a:endParaRPr lang="en-US" sz="2200" dirty="0"/>
          </a:p>
        </p:txBody>
      </p:sp>
      <p:sp>
        <p:nvSpPr>
          <p:cNvPr id="15" name="Text 12"/>
          <p:cNvSpPr/>
          <p:nvPr/>
        </p:nvSpPr>
        <p:spPr>
          <a:xfrm>
            <a:off x="6790730" y="6460450"/>
            <a:ext cx="4895493" cy="295870"/>
          </a:xfrm>
          <a:prstGeom prst="rect">
            <a:avLst/>
          </a:prstGeom>
          <a:noFill/>
          <a:ln/>
        </p:spPr>
        <p:txBody>
          <a:bodyPr wrap="none" lIns="0" tIns="0" rIns="0" bIns="0" rtlCol="0" anchor="t"/>
          <a:lstStyle/>
          <a:p>
            <a:pPr marL="0" indent="0" algn="l">
              <a:lnSpc>
                <a:spcPts val="2300"/>
              </a:lnSpc>
              <a:buNone/>
            </a:pPr>
            <a:r>
              <a:rPr lang="en-US" sz="1850" dirty="0">
                <a:solidFill>
                  <a:srgbClr val="FFE5E5"/>
                </a:solidFill>
                <a:latin typeface="Dela Gothic One" pitchFamily="34" charset="0"/>
                <a:ea typeface="Dela Gothic One" pitchFamily="34" charset="-122"/>
                <a:cs typeface="Dela Gothic One" pitchFamily="34" charset="-120"/>
              </a:rPr>
              <a:t>Continuous Compliance Monitoring</a:t>
            </a:r>
            <a:endParaRPr lang="en-US" sz="1850" dirty="0"/>
          </a:p>
        </p:txBody>
      </p:sp>
      <p:sp>
        <p:nvSpPr>
          <p:cNvPr id="16" name="Text 13"/>
          <p:cNvSpPr/>
          <p:nvPr/>
        </p:nvSpPr>
        <p:spPr>
          <a:xfrm>
            <a:off x="6790730" y="6864191"/>
            <a:ext cx="7120057" cy="575548"/>
          </a:xfrm>
          <a:prstGeom prst="rect">
            <a:avLst/>
          </a:prstGeom>
          <a:noFill/>
          <a:ln/>
        </p:spPr>
        <p:txBody>
          <a:bodyPr wrap="square" lIns="0" tIns="0" rIns="0" bIns="0" rtlCol="0" anchor="t"/>
          <a:lstStyle/>
          <a:p>
            <a:pPr marL="0" indent="0" algn="l">
              <a:lnSpc>
                <a:spcPts val="2250"/>
              </a:lnSpc>
              <a:buNone/>
            </a:pPr>
            <a:r>
              <a:rPr lang="en-US" sz="1600" dirty="0">
                <a:solidFill>
                  <a:srgbClr val="FFE5E5"/>
                </a:solidFill>
                <a:latin typeface="DM Sans" pitchFamily="34" charset="0"/>
                <a:ea typeface="DM Sans" pitchFamily="34" charset="-122"/>
                <a:cs typeface="DM Sans" pitchFamily="34" charset="-120"/>
              </a:rPr>
              <a:t>Systems track changes in supplier status, ingredient sources, and regulatory requirements, triggering alerts when re-certification is needed</a:t>
            </a:r>
            <a:endParaRPr lang="en-US" sz="1600" dirty="0"/>
          </a:p>
        </p:txBody>
      </p:sp>
    </p:spTree>
    <p:extLst>
      <p:ext uri="{BB962C8B-B14F-4D97-AF65-F5344CB8AC3E}">
        <p14:creationId xmlns:p14="http://schemas.microsoft.com/office/powerpoint/2010/main" val="2994396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7827" y="487323"/>
            <a:ext cx="7728347" cy="1163955"/>
          </a:xfrm>
          <a:prstGeom prst="rect">
            <a:avLst/>
          </a:prstGeom>
          <a:noFill/>
          <a:ln/>
        </p:spPr>
        <p:txBody>
          <a:bodyPr wrap="square" lIns="0" tIns="0" rIns="0" bIns="0" rtlCol="0" anchor="t"/>
          <a:lstStyle/>
          <a:p>
            <a:pPr marL="0" indent="0" algn="l">
              <a:lnSpc>
                <a:spcPts val="4550"/>
              </a:lnSpc>
              <a:buNone/>
            </a:pPr>
            <a:r>
              <a:rPr lang="en-US" sz="3650" dirty="0">
                <a:solidFill>
                  <a:srgbClr val="FAEBEB"/>
                </a:solidFill>
                <a:latin typeface="Dela Gothic One" pitchFamily="34" charset="0"/>
                <a:ea typeface="Dela Gothic One" pitchFamily="34" charset="-122"/>
                <a:cs typeface="Dela Gothic One" pitchFamily="34" charset="-120"/>
              </a:rPr>
              <a:t>Building Consumer Trust Through Transparency</a:t>
            </a:r>
            <a:endParaRPr lang="en-US" sz="3650" dirty="0"/>
          </a:p>
        </p:txBody>
      </p:sp>
      <p:sp>
        <p:nvSpPr>
          <p:cNvPr id="4" name="Text 1"/>
          <p:cNvSpPr/>
          <p:nvPr/>
        </p:nvSpPr>
        <p:spPr>
          <a:xfrm>
            <a:off x="707827" y="1916668"/>
            <a:ext cx="7728347" cy="849035"/>
          </a:xfrm>
          <a:prstGeom prst="rect">
            <a:avLst/>
          </a:prstGeom>
          <a:noFill/>
          <a:ln/>
        </p:spPr>
        <p:txBody>
          <a:bodyPr wrap="square" lIns="0" tIns="0" rIns="0" bIns="0" rtlCol="0" anchor="t"/>
          <a:lstStyle/>
          <a:p>
            <a:pPr marL="0" indent="0" algn="l">
              <a:lnSpc>
                <a:spcPts val="2200"/>
              </a:lnSpc>
              <a:buNone/>
            </a:pPr>
            <a:r>
              <a:rPr lang="en-US" sz="1350" dirty="0">
                <a:solidFill>
                  <a:srgbClr val="FFE5E5"/>
                </a:solidFill>
                <a:latin typeface="DM Sans" pitchFamily="34" charset="0"/>
                <a:ea typeface="DM Sans" pitchFamily="34" charset="-122"/>
                <a:cs typeface="DM Sans" pitchFamily="34" charset="-120"/>
              </a:rPr>
              <a:t>Today's consumers demand transparency and authenticity. AI-powered systems enable unprecedented visibility into product origins and supply chain practices, accessible instantly via smartphone.</a:t>
            </a:r>
            <a:endParaRPr lang="en-US" sz="1350" dirty="0"/>
          </a:p>
        </p:txBody>
      </p:sp>
      <p:sp>
        <p:nvSpPr>
          <p:cNvPr id="5" name="Shape 2"/>
          <p:cNvSpPr/>
          <p:nvPr/>
        </p:nvSpPr>
        <p:spPr>
          <a:xfrm>
            <a:off x="884753" y="3230166"/>
            <a:ext cx="176927" cy="796171"/>
          </a:xfrm>
          <a:prstGeom prst="roundRect">
            <a:avLst>
              <a:gd name="adj" fmla="val 42008"/>
            </a:avLst>
          </a:prstGeom>
          <a:solidFill>
            <a:srgbClr val="740B0B"/>
          </a:solidFill>
          <a:ln w="7620">
            <a:solidFill>
              <a:srgbClr val="8D2424"/>
            </a:solidFill>
            <a:prstDash val="solid"/>
          </a:ln>
        </p:spPr>
      </p:sp>
      <p:sp>
        <p:nvSpPr>
          <p:cNvPr id="6" name="Shape 3"/>
          <p:cNvSpPr/>
          <p:nvPr/>
        </p:nvSpPr>
        <p:spPr>
          <a:xfrm>
            <a:off x="707827" y="3114080"/>
            <a:ext cx="530781" cy="530781"/>
          </a:xfrm>
          <a:prstGeom prst="roundRect">
            <a:avLst>
              <a:gd name="adj" fmla="val 86137"/>
            </a:avLst>
          </a:prstGeom>
          <a:solidFill>
            <a:srgbClr val="740B0B"/>
          </a:solidFill>
          <a:ln w="7620">
            <a:solidFill>
              <a:srgbClr val="8D2424"/>
            </a:solidFill>
            <a:prstDash val="solid"/>
          </a:ln>
        </p:spPr>
      </p:sp>
      <p:sp>
        <p:nvSpPr>
          <p:cNvPr id="8" name="Text 4"/>
          <p:cNvSpPr/>
          <p:nvPr/>
        </p:nvSpPr>
        <p:spPr>
          <a:xfrm>
            <a:off x="1415534" y="3141702"/>
            <a:ext cx="2328386" cy="291108"/>
          </a:xfrm>
          <a:prstGeom prst="rect">
            <a:avLst/>
          </a:prstGeom>
          <a:noFill/>
          <a:ln/>
        </p:spPr>
        <p:txBody>
          <a:bodyPr wrap="none" lIns="0" tIns="0" rIns="0" bIns="0" rtlCol="0" anchor="t"/>
          <a:lstStyle/>
          <a:p>
            <a:pPr marL="0" indent="0" algn="l">
              <a:lnSpc>
                <a:spcPts val="2250"/>
              </a:lnSpc>
              <a:buNone/>
            </a:pPr>
            <a:r>
              <a:rPr lang="en-US" sz="1800" dirty="0">
                <a:solidFill>
                  <a:srgbClr val="FFE5E5"/>
                </a:solidFill>
                <a:latin typeface="Dela Gothic One" pitchFamily="34" charset="0"/>
                <a:ea typeface="Dela Gothic One" pitchFamily="34" charset="-122"/>
                <a:cs typeface="Dela Gothic One" pitchFamily="34" charset="-120"/>
              </a:rPr>
              <a:t>Scan Product</a:t>
            </a:r>
            <a:endParaRPr lang="en-US" sz="1800" dirty="0"/>
          </a:p>
        </p:txBody>
      </p:sp>
      <p:sp>
        <p:nvSpPr>
          <p:cNvPr id="9" name="Text 5"/>
          <p:cNvSpPr/>
          <p:nvPr/>
        </p:nvSpPr>
        <p:spPr>
          <a:xfrm>
            <a:off x="1415534" y="3538895"/>
            <a:ext cx="7020639" cy="283012"/>
          </a:xfrm>
          <a:prstGeom prst="rect">
            <a:avLst/>
          </a:prstGeom>
          <a:noFill/>
          <a:ln/>
        </p:spPr>
        <p:txBody>
          <a:bodyPr wrap="none" lIns="0" tIns="0" rIns="0" bIns="0" rtlCol="0" anchor="t"/>
          <a:lstStyle/>
          <a:p>
            <a:pPr marL="0" indent="0" algn="l">
              <a:lnSpc>
                <a:spcPts val="2200"/>
              </a:lnSpc>
              <a:buNone/>
            </a:pPr>
            <a:r>
              <a:rPr lang="en-US" sz="1350" dirty="0">
                <a:solidFill>
                  <a:srgbClr val="FFE5E5"/>
                </a:solidFill>
                <a:latin typeface="DM Sans" pitchFamily="34" charset="0"/>
                <a:ea typeface="DM Sans" pitchFamily="34" charset="-122"/>
                <a:cs typeface="DM Sans" pitchFamily="34" charset="-120"/>
              </a:rPr>
              <a:t>Consumer scans QR code on packaging</a:t>
            </a:r>
            <a:endParaRPr lang="en-US" sz="1350" dirty="0"/>
          </a:p>
        </p:txBody>
      </p:sp>
      <p:sp>
        <p:nvSpPr>
          <p:cNvPr id="10" name="Shape 6"/>
          <p:cNvSpPr/>
          <p:nvPr/>
        </p:nvSpPr>
        <p:spPr>
          <a:xfrm>
            <a:off x="1150144" y="4468773"/>
            <a:ext cx="176927" cy="796171"/>
          </a:xfrm>
          <a:prstGeom prst="roundRect">
            <a:avLst>
              <a:gd name="adj" fmla="val 42008"/>
            </a:avLst>
          </a:prstGeom>
          <a:solidFill>
            <a:srgbClr val="740B0B"/>
          </a:solidFill>
          <a:ln w="7620">
            <a:solidFill>
              <a:srgbClr val="8D2424"/>
            </a:solidFill>
            <a:prstDash val="solid"/>
          </a:ln>
        </p:spPr>
      </p:sp>
      <p:sp>
        <p:nvSpPr>
          <p:cNvPr id="11" name="Shape 7"/>
          <p:cNvSpPr/>
          <p:nvPr/>
        </p:nvSpPr>
        <p:spPr>
          <a:xfrm>
            <a:off x="973217" y="4352687"/>
            <a:ext cx="530781" cy="530781"/>
          </a:xfrm>
          <a:prstGeom prst="roundRect">
            <a:avLst>
              <a:gd name="adj" fmla="val 86137"/>
            </a:avLst>
          </a:prstGeom>
          <a:solidFill>
            <a:srgbClr val="740B0B"/>
          </a:solidFill>
          <a:ln w="7620">
            <a:solidFill>
              <a:srgbClr val="8D2424"/>
            </a:solidFill>
            <a:prstDash val="solid"/>
          </a:ln>
        </p:spPr>
      </p:sp>
      <p:sp>
        <p:nvSpPr>
          <p:cNvPr id="13" name="Text 8"/>
          <p:cNvSpPr/>
          <p:nvPr/>
        </p:nvSpPr>
        <p:spPr>
          <a:xfrm>
            <a:off x="1680924" y="4380309"/>
            <a:ext cx="2328386" cy="291108"/>
          </a:xfrm>
          <a:prstGeom prst="rect">
            <a:avLst/>
          </a:prstGeom>
          <a:noFill/>
          <a:ln/>
        </p:spPr>
        <p:txBody>
          <a:bodyPr wrap="none" lIns="0" tIns="0" rIns="0" bIns="0" rtlCol="0" anchor="t"/>
          <a:lstStyle/>
          <a:p>
            <a:pPr marL="0" indent="0" algn="l">
              <a:lnSpc>
                <a:spcPts val="2250"/>
              </a:lnSpc>
              <a:buNone/>
            </a:pPr>
            <a:r>
              <a:rPr lang="en-US" sz="1800" dirty="0">
                <a:solidFill>
                  <a:srgbClr val="FFE5E5"/>
                </a:solidFill>
                <a:latin typeface="Dela Gothic One" pitchFamily="34" charset="0"/>
                <a:ea typeface="Dela Gothic One" pitchFamily="34" charset="-122"/>
                <a:cs typeface="Dela Gothic One" pitchFamily="34" charset="-120"/>
              </a:rPr>
              <a:t>View Journey</a:t>
            </a:r>
            <a:endParaRPr lang="en-US" sz="1800" dirty="0"/>
          </a:p>
        </p:txBody>
      </p:sp>
      <p:sp>
        <p:nvSpPr>
          <p:cNvPr id="14" name="Text 9"/>
          <p:cNvSpPr/>
          <p:nvPr/>
        </p:nvSpPr>
        <p:spPr>
          <a:xfrm>
            <a:off x="1680924" y="4777502"/>
            <a:ext cx="6755249" cy="283012"/>
          </a:xfrm>
          <a:prstGeom prst="rect">
            <a:avLst/>
          </a:prstGeom>
          <a:noFill/>
          <a:ln/>
        </p:spPr>
        <p:txBody>
          <a:bodyPr wrap="none" lIns="0" tIns="0" rIns="0" bIns="0" rtlCol="0" anchor="t"/>
          <a:lstStyle/>
          <a:p>
            <a:pPr marL="0" indent="0" algn="l">
              <a:lnSpc>
                <a:spcPts val="2200"/>
              </a:lnSpc>
              <a:buNone/>
            </a:pPr>
            <a:r>
              <a:rPr lang="en-US" sz="1350" dirty="0">
                <a:solidFill>
                  <a:srgbClr val="FFE5E5"/>
                </a:solidFill>
                <a:latin typeface="DM Sans" pitchFamily="34" charset="0"/>
                <a:ea typeface="DM Sans" pitchFamily="34" charset="-122"/>
                <a:cs typeface="DM Sans" pitchFamily="34" charset="-120"/>
              </a:rPr>
              <a:t>Complete supply chain history displayed with timestamps and locations</a:t>
            </a:r>
            <a:endParaRPr lang="en-US" sz="1350" dirty="0"/>
          </a:p>
        </p:txBody>
      </p:sp>
      <p:sp>
        <p:nvSpPr>
          <p:cNvPr id="15" name="Shape 10"/>
          <p:cNvSpPr/>
          <p:nvPr/>
        </p:nvSpPr>
        <p:spPr>
          <a:xfrm>
            <a:off x="1415534" y="5707380"/>
            <a:ext cx="176927" cy="796171"/>
          </a:xfrm>
          <a:prstGeom prst="roundRect">
            <a:avLst>
              <a:gd name="adj" fmla="val 42008"/>
            </a:avLst>
          </a:prstGeom>
          <a:solidFill>
            <a:srgbClr val="740B0B"/>
          </a:solidFill>
          <a:ln w="7620">
            <a:solidFill>
              <a:srgbClr val="8D2424"/>
            </a:solidFill>
            <a:prstDash val="solid"/>
          </a:ln>
        </p:spPr>
      </p:sp>
      <p:sp>
        <p:nvSpPr>
          <p:cNvPr id="16" name="Shape 11"/>
          <p:cNvSpPr/>
          <p:nvPr/>
        </p:nvSpPr>
        <p:spPr>
          <a:xfrm>
            <a:off x="1238607" y="5591294"/>
            <a:ext cx="530781" cy="530781"/>
          </a:xfrm>
          <a:prstGeom prst="roundRect">
            <a:avLst>
              <a:gd name="adj" fmla="val 86137"/>
            </a:avLst>
          </a:prstGeom>
          <a:solidFill>
            <a:srgbClr val="740B0B"/>
          </a:solidFill>
          <a:ln w="7620">
            <a:solidFill>
              <a:srgbClr val="8D2424"/>
            </a:solidFill>
            <a:prstDash val="solid"/>
          </a:ln>
        </p:spPr>
      </p:sp>
      <p:sp>
        <p:nvSpPr>
          <p:cNvPr id="18" name="Text 12"/>
          <p:cNvSpPr/>
          <p:nvPr/>
        </p:nvSpPr>
        <p:spPr>
          <a:xfrm>
            <a:off x="1946315" y="5618917"/>
            <a:ext cx="2588419" cy="291108"/>
          </a:xfrm>
          <a:prstGeom prst="rect">
            <a:avLst/>
          </a:prstGeom>
          <a:noFill/>
          <a:ln/>
        </p:spPr>
        <p:txBody>
          <a:bodyPr wrap="none" lIns="0" tIns="0" rIns="0" bIns="0" rtlCol="0" anchor="t"/>
          <a:lstStyle/>
          <a:p>
            <a:pPr marL="0" indent="0" algn="l">
              <a:lnSpc>
                <a:spcPts val="2250"/>
              </a:lnSpc>
              <a:buNone/>
            </a:pPr>
            <a:r>
              <a:rPr lang="en-US" sz="1800" dirty="0">
                <a:solidFill>
                  <a:srgbClr val="FFE5E5"/>
                </a:solidFill>
                <a:latin typeface="Dela Gothic One" pitchFamily="34" charset="0"/>
                <a:ea typeface="Dela Gothic One" pitchFamily="34" charset="-122"/>
                <a:cs typeface="Dela Gothic One" pitchFamily="34" charset="-120"/>
              </a:rPr>
              <a:t>Verify Certificates</a:t>
            </a:r>
            <a:endParaRPr lang="en-US" sz="1800" dirty="0"/>
          </a:p>
        </p:txBody>
      </p:sp>
      <p:sp>
        <p:nvSpPr>
          <p:cNvPr id="19" name="Text 13"/>
          <p:cNvSpPr/>
          <p:nvPr/>
        </p:nvSpPr>
        <p:spPr>
          <a:xfrm>
            <a:off x="1946315" y="6016109"/>
            <a:ext cx="6489859" cy="283012"/>
          </a:xfrm>
          <a:prstGeom prst="rect">
            <a:avLst/>
          </a:prstGeom>
          <a:noFill/>
          <a:ln/>
        </p:spPr>
        <p:txBody>
          <a:bodyPr wrap="none" lIns="0" tIns="0" rIns="0" bIns="0" rtlCol="0" anchor="t"/>
          <a:lstStyle/>
          <a:p>
            <a:pPr marL="0" indent="0" algn="l">
              <a:lnSpc>
                <a:spcPts val="2200"/>
              </a:lnSpc>
              <a:buNone/>
            </a:pPr>
            <a:r>
              <a:rPr lang="en-US" sz="1350" dirty="0">
                <a:solidFill>
                  <a:srgbClr val="FFE5E5"/>
                </a:solidFill>
                <a:latin typeface="DM Sans" pitchFamily="34" charset="0"/>
                <a:ea typeface="DM Sans" pitchFamily="34" charset="-122"/>
                <a:cs typeface="DM Sans" pitchFamily="34" charset="-120"/>
              </a:rPr>
              <a:t>All relevant Halal certifications and audit reports accessible</a:t>
            </a:r>
            <a:endParaRPr lang="en-US" sz="1350" dirty="0"/>
          </a:p>
        </p:txBody>
      </p:sp>
      <p:sp>
        <p:nvSpPr>
          <p:cNvPr id="20" name="Shape 14"/>
          <p:cNvSpPr/>
          <p:nvPr/>
        </p:nvSpPr>
        <p:spPr>
          <a:xfrm>
            <a:off x="1681043" y="6945987"/>
            <a:ext cx="176927" cy="796171"/>
          </a:xfrm>
          <a:prstGeom prst="roundRect">
            <a:avLst>
              <a:gd name="adj" fmla="val 42008"/>
            </a:avLst>
          </a:prstGeom>
          <a:solidFill>
            <a:srgbClr val="740B0B"/>
          </a:solidFill>
          <a:ln w="7620">
            <a:solidFill>
              <a:srgbClr val="8D2424"/>
            </a:solidFill>
            <a:prstDash val="solid"/>
          </a:ln>
        </p:spPr>
      </p:sp>
      <p:sp>
        <p:nvSpPr>
          <p:cNvPr id="21" name="Shape 15"/>
          <p:cNvSpPr/>
          <p:nvPr/>
        </p:nvSpPr>
        <p:spPr>
          <a:xfrm>
            <a:off x="1504117" y="6829901"/>
            <a:ext cx="530781" cy="530781"/>
          </a:xfrm>
          <a:prstGeom prst="roundRect">
            <a:avLst>
              <a:gd name="adj" fmla="val 86137"/>
            </a:avLst>
          </a:prstGeom>
          <a:solidFill>
            <a:srgbClr val="740B0B"/>
          </a:solidFill>
          <a:ln w="7620">
            <a:solidFill>
              <a:srgbClr val="8D2424"/>
            </a:solidFill>
            <a:prstDash val="solid"/>
          </a:ln>
        </p:spPr>
      </p:sp>
      <p:sp>
        <p:nvSpPr>
          <p:cNvPr id="23" name="Text 16"/>
          <p:cNvSpPr/>
          <p:nvPr/>
        </p:nvSpPr>
        <p:spPr>
          <a:xfrm>
            <a:off x="2211824" y="6857524"/>
            <a:ext cx="2900363" cy="291108"/>
          </a:xfrm>
          <a:prstGeom prst="rect">
            <a:avLst/>
          </a:prstGeom>
          <a:noFill/>
          <a:ln/>
        </p:spPr>
        <p:txBody>
          <a:bodyPr wrap="none" lIns="0" tIns="0" rIns="0" bIns="0" rtlCol="0" anchor="t"/>
          <a:lstStyle/>
          <a:p>
            <a:pPr marL="0" indent="0" algn="l">
              <a:lnSpc>
                <a:spcPts val="2250"/>
              </a:lnSpc>
              <a:buNone/>
            </a:pPr>
            <a:r>
              <a:rPr lang="en-US" sz="1800" dirty="0">
                <a:solidFill>
                  <a:srgbClr val="FFE5E5"/>
                </a:solidFill>
                <a:latin typeface="Dela Gothic One" pitchFamily="34" charset="0"/>
                <a:ea typeface="Dela Gothic One" pitchFamily="34" charset="-122"/>
                <a:cs typeface="Dela Gothic One" pitchFamily="34" charset="-120"/>
              </a:rPr>
              <a:t>Confirm Authenticity</a:t>
            </a:r>
            <a:endParaRPr lang="en-US" sz="1800" dirty="0"/>
          </a:p>
        </p:txBody>
      </p:sp>
      <p:sp>
        <p:nvSpPr>
          <p:cNvPr id="24" name="Text 17"/>
          <p:cNvSpPr/>
          <p:nvPr/>
        </p:nvSpPr>
        <p:spPr>
          <a:xfrm>
            <a:off x="2211824" y="7254716"/>
            <a:ext cx="6224349" cy="283012"/>
          </a:xfrm>
          <a:prstGeom prst="rect">
            <a:avLst/>
          </a:prstGeom>
          <a:noFill/>
          <a:ln/>
        </p:spPr>
        <p:txBody>
          <a:bodyPr wrap="none" lIns="0" tIns="0" rIns="0" bIns="0" rtlCol="0" anchor="t"/>
          <a:lstStyle/>
          <a:p>
            <a:pPr marL="0" indent="0" algn="l">
              <a:lnSpc>
                <a:spcPts val="2200"/>
              </a:lnSpc>
              <a:buNone/>
            </a:pPr>
            <a:r>
              <a:rPr lang="en-US" sz="1350" dirty="0">
                <a:solidFill>
                  <a:srgbClr val="FFE5E5"/>
                </a:solidFill>
                <a:latin typeface="DM Sans" pitchFamily="34" charset="0"/>
                <a:ea typeface="DM Sans" pitchFamily="34" charset="-122"/>
                <a:cs typeface="DM Sans" pitchFamily="34" charset="-120"/>
              </a:rPr>
              <a:t>Blockchain verification confirms product legitimacy</a:t>
            </a:r>
            <a:endParaRPr lang="en-US" sz="1350" dirty="0"/>
          </a:p>
        </p:txBody>
      </p:sp>
      <p:pic>
        <p:nvPicPr>
          <p:cNvPr id="25" name="Image 1" descr="preencoded.png"/>
          <p:cNvPicPr>
            <a:picLocks noChangeAspect="1"/>
          </p:cNvPicPr>
          <p:nvPr/>
        </p:nvPicPr>
        <p:blipFill>
          <a:blip r:embed="rId4">
            <a:lum bright="70000" contrast="-70000"/>
          </a:blip>
          <a:stretch>
            <a:fillRect/>
          </a:stretch>
        </p:blipFill>
        <p:spPr>
          <a:xfrm>
            <a:off x="760850" y="3141702"/>
            <a:ext cx="408321" cy="408321"/>
          </a:xfrm>
          <a:prstGeom prst="rect">
            <a:avLst/>
          </a:prstGeom>
        </p:spPr>
      </p:pic>
      <p:pic>
        <p:nvPicPr>
          <p:cNvPr id="26" name="Image 2" descr="preencoded.png"/>
          <p:cNvPicPr>
            <a:picLocks noChangeAspect="1"/>
          </p:cNvPicPr>
          <p:nvPr/>
        </p:nvPicPr>
        <p:blipFill>
          <a:blip r:embed="rId5">
            <a:lum bright="70000" contrast="-70000"/>
          </a:blip>
          <a:stretch>
            <a:fillRect/>
          </a:stretch>
        </p:blipFill>
        <p:spPr>
          <a:xfrm rot="13439333">
            <a:off x="1553356" y="6819322"/>
            <a:ext cx="431740" cy="507155"/>
          </a:xfrm>
          <a:prstGeom prst="rect">
            <a:avLst/>
          </a:prstGeom>
        </p:spPr>
      </p:pic>
      <p:pic>
        <p:nvPicPr>
          <p:cNvPr id="27" name="Image 3" descr="preencoded.png"/>
          <p:cNvPicPr>
            <a:picLocks noChangeAspect="1"/>
          </p:cNvPicPr>
          <p:nvPr/>
        </p:nvPicPr>
        <p:blipFill>
          <a:blip r:embed="rId6">
            <a:lum bright="70000" contrast="-70000"/>
          </a:blip>
          <a:stretch>
            <a:fillRect/>
          </a:stretch>
        </p:blipFill>
        <p:spPr>
          <a:xfrm>
            <a:off x="994190" y="4368185"/>
            <a:ext cx="498673" cy="498673"/>
          </a:xfrm>
          <a:prstGeom prst="rect">
            <a:avLst/>
          </a:prstGeom>
        </p:spPr>
      </p:pic>
      <p:pic>
        <p:nvPicPr>
          <p:cNvPr id="29" name="Image 3" descr="preencoded.png"/>
          <p:cNvPicPr>
            <a:picLocks noChangeAspect="1"/>
          </p:cNvPicPr>
          <p:nvPr/>
        </p:nvPicPr>
        <p:blipFill>
          <a:blip r:embed="rId7"/>
          <a:stretch>
            <a:fillRect/>
          </a:stretch>
        </p:blipFill>
        <p:spPr>
          <a:xfrm>
            <a:off x="1291838" y="5644405"/>
            <a:ext cx="424557" cy="42455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9469" y="662821"/>
            <a:ext cx="7657862" cy="1222296"/>
          </a:xfrm>
          <a:prstGeom prst="rect">
            <a:avLst/>
          </a:prstGeom>
          <a:noFill/>
          <a:ln/>
        </p:spPr>
        <p:txBody>
          <a:bodyPr wrap="square" lIns="0" tIns="0" rIns="0" bIns="0" rtlCol="0" anchor="t"/>
          <a:lstStyle/>
          <a:p>
            <a:pPr marL="0" indent="0" algn="l">
              <a:lnSpc>
                <a:spcPts val="4800"/>
              </a:lnSpc>
              <a:buNone/>
            </a:pPr>
            <a:r>
              <a:rPr lang="en-US" sz="3800" dirty="0">
                <a:solidFill>
                  <a:srgbClr val="FAEBEB"/>
                </a:solidFill>
                <a:latin typeface="Dela Gothic One" pitchFamily="34" charset="0"/>
                <a:ea typeface="Dela Gothic One" pitchFamily="34" charset="-122"/>
                <a:cs typeface="Dela Gothic One" pitchFamily="34" charset="-120"/>
              </a:rPr>
              <a:t>Global Market Competitiveness</a:t>
            </a:r>
            <a:endParaRPr lang="en-US" sz="3800" dirty="0"/>
          </a:p>
        </p:txBody>
      </p:sp>
      <p:sp>
        <p:nvSpPr>
          <p:cNvPr id="4" name="Text 1"/>
          <p:cNvSpPr/>
          <p:nvPr/>
        </p:nvSpPr>
        <p:spPr>
          <a:xfrm>
            <a:off x="6229469" y="2349460"/>
            <a:ext cx="2250162" cy="611029"/>
          </a:xfrm>
          <a:prstGeom prst="rect">
            <a:avLst/>
          </a:prstGeom>
          <a:noFill/>
          <a:ln/>
        </p:spPr>
        <p:txBody>
          <a:bodyPr wrap="square" lIns="0" tIns="0" rIns="0" bIns="0" rtlCol="0" anchor="t"/>
          <a:lstStyle/>
          <a:p>
            <a:pPr marL="0" indent="0" algn="l">
              <a:lnSpc>
                <a:spcPts val="2400"/>
              </a:lnSpc>
              <a:buNone/>
            </a:pPr>
            <a:r>
              <a:rPr lang="en-US" sz="1900" dirty="0">
                <a:solidFill>
                  <a:srgbClr val="FAEBEB"/>
                </a:solidFill>
                <a:latin typeface="Dela Gothic One" pitchFamily="34" charset="0"/>
                <a:ea typeface="Dela Gothic One" pitchFamily="34" charset="-122"/>
                <a:cs typeface="Dela Gothic One" pitchFamily="34" charset="-120"/>
              </a:rPr>
              <a:t>Market Access Advantages</a:t>
            </a:r>
            <a:endParaRPr lang="en-US" sz="1900" dirty="0"/>
          </a:p>
        </p:txBody>
      </p:sp>
      <p:sp>
        <p:nvSpPr>
          <p:cNvPr id="5" name="Text 2"/>
          <p:cNvSpPr/>
          <p:nvPr/>
        </p:nvSpPr>
        <p:spPr>
          <a:xfrm>
            <a:off x="6229469" y="3146227"/>
            <a:ext cx="2250162" cy="118872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Streamlined compliance with diverse international standards</a:t>
            </a:r>
            <a:endParaRPr lang="en-US" sz="1450" dirty="0"/>
          </a:p>
        </p:txBody>
      </p:sp>
      <p:sp>
        <p:nvSpPr>
          <p:cNvPr id="6" name="Text 3"/>
          <p:cNvSpPr/>
          <p:nvPr/>
        </p:nvSpPr>
        <p:spPr>
          <a:xfrm>
            <a:off x="6229469" y="4399955"/>
            <a:ext cx="2250162" cy="118872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chemeClr val="accent4"/>
                </a:solidFill>
                <a:latin typeface="DM Sans" pitchFamily="34" charset="0"/>
                <a:ea typeface="DM Sans" pitchFamily="34" charset="-122"/>
                <a:cs typeface="DM Sans" pitchFamily="34" charset="-120"/>
              </a:rPr>
              <a:t>Faster entry into new markets with automated certification</a:t>
            </a:r>
            <a:endParaRPr lang="en-US" sz="1450" dirty="0">
              <a:solidFill>
                <a:schemeClr val="accent4"/>
              </a:solidFill>
            </a:endParaRPr>
          </a:p>
        </p:txBody>
      </p:sp>
      <p:sp>
        <p:nvSpPr>
          <p:cNvPr id="7" name="Text 4"/>
          <p:cNvSpPr/>
          <p:nvPr/>
        </p:nvSpPr>
        <p:spPr>
          <a:xfrm>
            <a:off x="6229469" y="5653683"/>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Enhanced reputation with technology-forward positioning</a:t>
            </a:r>
            <a:endParaRPr lang="en-US" sz="1450" dirty="0"/>
          </a:p>
        </p:txBody>
      </p:sp>
      <p:sp>
        <p:nvSpPr>
          <p:cNvPr id="8" name="Text 5"/>
          <p:cNvSpPr/>
          <p:nvPr/>
        </p:nvSpPr>
        <p:spPr>
          <a:xfrm>
            <a:off x="6229469" y="6610231"/>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Competitive advantage in quality-conscious markets</a:t>
            </a:r>
            <a:endParaRPr lang="en-US" sz="1450" dirty="0"/>
          </a:p>
        </p:txBody>
      </p:sp>
      <p:sp>
        <p:nvSpPr>
          <p:cNvPr id="9" name="Text 6"/>
          <p:cNvSpPr/>
          <p:nvPr/>
        </p:nvSpPr>
        <p:spPr>
          <a:xfrm>
            <a:off x="8940403" y="2349460"/>
            <a:ext cx="2250162" cy="611029"/>
          </a:xfrm>
          <a:prstGeom prst="rect">
            <a:avLst/>
          </a:prstGeom>
          <a:noFill/>
          <a:ln/>
        </p:spPr>
        <p:txBody>
          <a:bodyPr wrap="square" lIns="0" tIns="0" rIns="0" bIns="0" rtlCol="0" anchor="t"/>
          <a:lstStyle/>
          <a:p>
            <a:pPr marL="0" indent="0" algn="l">
              <a:lnSpc>
                <a:spcPts val="2400"/>
              </a:lnSpc>
              <a:buNone/>
            </a:pPr>
            <a:r>
              <a:rPr lang="en-US" sz="1900" dirty="0">
                <a:solidFill>
                  <a:srgbClr val="FAEBEB"/>
                </a:solidFill>
                <a:latin typeface="Dela Gothic One" pitchFamily="34" charset="0"/>
                <a:ea typeface="Dela Gothic One" pitchFamily="34" charset="-122"/>
                <a:cs typeface="Dela Gothic One" pitchFamily="34" charset="-120"/>
              </a:rPr>
              <a:t>Operational Excellence</a:t>
            </a:r>
            <a:endParaRPr lang="en-US" sz="1900" dirty="0"/>
          </a:p>
        </p:txBody>
      </p:sp>
      <p:sp>
        <p:nvSpPr>
          <p:cNvPr id="10" name="Text 7"/>
          <p:cNvSpPr/>
          <p:nvPr/>
        </p:nvSpPr>
        <p:spPr>
          <a:xfrm>
            <a:off x="8940403" y="3146227"/>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chemeClr val="accent4"/>
                </a:solidFill>
                <a:latin typeface="DM Sans" pitchFamily="34" charset="0"/>
                <a:ea typeface="DM Sans" pitchFamily="34" charset="-122"/>
                <a:cs typeface="DM Sans" pitchFamily="34" charset="-120"/>
              </a:rPr>
              <a:t>Real-time adaptation to market demand fluctuations</a:t>
            </a:r>
            <a:endParaRPr lang="en-US" sz="1450" dirty="0">
              <a:solidFill>
                <a:schemeClr val="accent4"/>
              </a:solidFill>
            </a:endParaRPr>
          </a:p>
        </p:txBody>
      </p:sp>
      <p:sp>
        <p:nvSpPr>
          <p:cNvPr id="11" name="Text 8"/>
          <p:cNvSpPr/>
          <p:nvPr/>
        </p:nvSpPr>
        <p:spPr>
          <a:xfrm>
            <a:off x="8940403" y="4102775"/>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Reduced time-to-market for new products</a:t>
            </a:r>
            <a:endParaRPr lang="en-US" sz="1450" dirty="0"/>
          </a:p>
        </p:txBody>
      </p:sp>
      <p:sp>
        <p:nvSpPr>
          <p:cNvPr id="12" name="Text 9"/>
          <p:cNvSpPr/>
          <p:nvPr/>
        </p:nvSpPr>
        <p:spPr>
          <a:xfrm>
            <a:off x="8940403" y="5059323"/>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Improved supplier negotiations with data insights</a:t>
            </a:r>
            <a:endParaRPr lang="en-US" sz="1450" dirty="0"/>
          </a:p>
        </p:txBody>
      </p:sp>
      <p:sp>
        <p:nvSpPr>
          <p:cNvPr id="13" name="Text 10"/>
          <p:cNvSpPr/>
          <p:nvPr/>
        </p:nvSpPr>
        <p:spPr>
          <a:xfrm>
            <a:off x="8940403" y="6015871"/>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Scalability without proportional cost increases</a:t>
            </a:r>
            <a:endParaRPr lang="en-US" sz="1450" dirty="0"/>
          </a:p>
        </p:txBody>
      </p:sp>
      <p:sp>
        <p:nvSpPr>
          <p:cNvPr id="14" name="Text 11"/>
          <p:cNvSpPr/>
          <p:nvPr/>
        </p:nvSpPr>
        <p:spPr>
          <a:xfrm>
            <a:off x="11651337" y="2349460"/>
            <a:ext cx="2250162" cy="305514"/>
          </a:xfrm>
          <a:prstGeom prst="rect">
            <a:avLst/>
          </a:prstGeom>
          <a:noFill/>
          <a:ln/>
        </p:spPr>
        <p:txBody>
          <a:bodyPr wrap="none" lIns="0" tIns="0" rIns="0" bIns="0" rtlCol="0" anchor="t"/>
          <a:lstStyle/>
          <a:p>
            <a:pPr marL="0" indent="0" algn="l">
              <a:lnSpc>
                <a:spcPts val="2400"/>
              </a:lnSpc>
              <a:buNone/>
            </a:pPr>
            <a:r>
              <a:rPr lang="en-US" sz="1900" dirty="0">
                <a:solidFill>
                  <a:srgbClr val="FAEBEB"/>
                </a:solidFill>
                <a:latin typeface="Dela Gothic One" pitchFamily="34" charset="0"/>
                <a:ea typeface="Dela Gothic One" pitchFamily="34" charset="-122"/>
                <a:cs typeface="Dela Gothic One" pitchFamily="34" charset="-120"/>
              </a:rPr>
              <a:t>Risk Mitigation</a:t>
            </a:r>
            <a:endParaRPr lang="en-US" sz="1900" dirty="0"/>
          </a:p>
        </p:txBody>
      </p:sp>
      <p:sp>
        <p:nvSpPr>
          <p:cNvPr id="15" name="Text 12"/>
          <p:cNvSpPr/>
          <p:nvPr/>
        </p:nvSpPr>
        <p:spPr>
          <a:xfrm>
            <a:off x="11651337" y="2840712"/>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chemeClr val="accent4"/>
                </a:solidFill>
                <a:latin typeface="DM Sans" pitchFamily="34" charset="0"/>
                <a:ea typeface="DM Sans" pitchFamily="34" charset="-122"/>
                <a:cs typeface="DM Sans" pitchFamily="34" charset="-120"/>
              </a:rPr>
              <a:t>Early detection of supply chain disruptions</a:t>
            </a:r>
            <a:endParaRPr lang="en-US" sz="1450" dirty="0">
              <a:solidFill>
                <a:schemeClr val="accent4"/>
              </a:solidFill>
            </a:endParaRPr>
          </a:p>
        </p:txBody>
      </p:sp>
      <p:sp>
        <p:nvSpPr>
          <p:cNvPr id="16" name="Text 13"/>
          <p:cNvSpPr/>
          <p:nvPr/>
        </p:nvSpPr>
        <p:spPr>
          <a:xfrm>
            <a:off x="11651337" y="3797260"/>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Proactive compliance management reduces penalties</a:t>
            </a:r>
            <a:endParaRPr lang="en-US" sz="1450" dirty="0"/>
          </a:p>
        </p:txBody>
      </p:sp>
      <p:sp>
        <p:nvSpPr>
          <p:cNvPr id="17" name="Text 14"/>
          <p:cNvSpPr/>
          <p:nvPr/>
        </p:nvSpPr>
        <p:spPr>
          <a:xfrm>
            <a:off x="11651337" y="4753808"/>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Brand protection through fraud prevention</a:t>
            </a:r>
            <a:endParaRPr lang="en-US" sz="1450" dirty="0"/>
          </a:p>
        </p:txBody>
      </p:sp>
      <p:sp>
        <p:nvSpPr>
          <p:cNvPr id="18" name="Text 15"/>
          <p:cNvSpPr/>
          <p:nvPr/>
        </p:nvSpPr>
        <p:spPr>
          <a:xfrm>
            <a:off x="11651337" y="5710357"/>
            <a:ext cx="2250162" cy="891540"/>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FFE5E5"/>
                </a:solidFill>
                <a:latin typeface="DM Sans" pitchFamily="34" charset="0"/>
                <a:ea typeface="DM Sans" pitchFamily="34" charset="-122"/>
                <a:cs typeface="DM Sans" pitchFamily="34" charset="-120"/>
              </a:rPr>
              <a:t>Crisis management with complete traceability</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58309" y="771644"/>
            <a:ext cx="13113782" cy="1247061"/>
          </a:xfrm>
          <a:prstGeom prst="rect">
            <a:avLst/>
          </a:prstGeom>
          <a:noFill/>
          <a:ln/>
        </p:spPr>
        <p:txBody>
          <a:bodyPr wrap="square" lIns="0" tIns="0" rIns="0" bIns="0" rtlCol="0" anchor="t"/>
          <a:lstStyle/>
          <a:p>
            <a:pPr marL="0" indent="0" algn="l">
              <a:lnSpc>
                <a:spcPts val="4900"/>
              </a:lnSpc>
              <a:buNone/>
            </a:pPr>
            <a:r>
              <a:rPr lang="en-US" sz="3900" dirty="0">
                <a:solidFill>
                  <a:srgbClr val="FAEBEB"/>
                </a:solidFill>
                <a:latin typeface="Dela Gothic One" pitchFamily="34" charset="0"/>
                <a:ea typeface="Dela Gothic One" pitchFamily="34" charset="-122"/>
                <a:cs typeface="Dela Gothic One" pitchFamily="34" charset="-120"/>
              </a:rPr>
              <a:t>Regulatory Compliance: Meeting Diverse Standards</a:t>
            </a:r>
            <a:endParaRPr lang="en-US" sz="3900" dirty="0"/>
          </a:p>
        </p:txBody>
      </p:sp>
      <p:sp>
        <p:nvSpPr>
          <p:cNvPr id="3" name="Text 1"/>
          <p:cNvSpPr/>
          <p:nvPr/>
        </p:nvSpPr>
        <p:spPr>
          <a:xfrm>
            <a:off x="758309" y="2397800"/>
            <a:ext cx="1311378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Different countries and certification bodies maintain varying Halal standards, creating complexity for international operators. AI systems can simultaneously monitor and ensure compliance with multiple regulatory frameworks.</a:t>
            </a:r>
            <a:endParaRPr lang="en-US" sz="1600" dirty="0"/>
          </a:p>
        </p:txBody>
      </p:sp>
      <p:sp>
        <p:nvSpPr>
          <p:cNvPr id="4" name="Shape 2"/>
          <p:cNvSpPr/>
          <p:nvPr/>
        </p:nvSpPr>
        <p:spPr>
          <a:xfrm>
            <a:off x="758309" y="3217545"/>
            <a:ext cx="6462117" cy="2025372"/>
          </a:xfrm>
          <a:prstGeom prst="roundRect">
            <a:avLst>
              <a:gd name="adj" fmla="val 3931"/>
            </a:avLst>
          </a:prstGeom>
          <a:solidFill>
            <a:srgbClr val="0A0A0A">
              <a:alpha val="95000"/>
            </a:srgbClr>
          </a:solidFill>
          <a:ln w="22860">
            <a:solidFill>
              <a:srgbClr val="8D2424"/>
            </a:solidFill>
            <a:prstDash val="solid"/>
          </a:ln>
        </p:spPr>
      </p:sp>
      <p:sp>
        <p:nvSpPr>
          <p:cNvPr id="5" name="Shape 3"/>
          <p:cNvSpPr/>
          <p:nvPr/>
        </p:nvSpPr>
        <p:spPr>
          <a:xfrm>
            <a:off x="781169" y="3240405"/>
            <a:ext cx="6416397" cy="568643"/>
          </a:xfrm>
          <a:prstGeom prst="roundRect">
            <a:avLst>
              <a:gd name="adj" fmla="val 9178"/>
            </a:avLst>
          </a:prstGeom>
          <a:solidFill>
            <a:srgbClr val="740B0B"/>
          </a:solidFill>
          <a:ln/>
        </p:spPr>
      </p:sp>
      <p:sp>
        <p:nvSpPr>
          <p:cNvPr id="7" name="Text 4"/>
          <p:cNvSpPr/>
          <p:nvPr/>
        </p:nvSpPr>
        <p:spPr>
          <a:xfrm>
            <a:off x="970717" y="3998595"/>
            <a:ext cx="2687717"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JAKIM (Malaysia)</a:t>
            </a:r>
            <a:endParaRPr lang="en-US" sz="1950" dirty="0"/>
          </a:p>
        </p:txBody>
      </p:sp>
      <p:sp>
        <p:nvSpPr>
          <p:cNvPr id="8" name="Text 5"/>
          <p:cNvSpPr/>
          <p:nvPr/>
        </p:nvSpPr>
        <p:spPr>
          <a:xfrm>
            <a:off x="970717" y="4424005"/>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Automated compliance with Malaysia's comprehensive Halal standards and documentation requirements</a:t>
            </a:r>
            <a:endParaRPr lang="en-US" sz="1600" dirty="0"/>
          </a:p>
        </p:txBody>
      </p:sp>
      <p:sp>
        <p:nvSpPr>
          <p:cNvPr id="9" name="Shape 6"/>
          <p:cNvSpPr/>
          <p:nvPr/>
        </p:nvSpPr>
        <p:spPr>
          <a:xfrm>
            <a:off x="7409974" y="3217545"/>
            <a:ext cx="6462117" cy="2025372"/>
          </a:xfrm>
          <a:prstGeom prst="roundRect">
            <a:avLst>
              <a:gd name="adj" fmla="val 3931"/>
            </a:avLst>
          </a:prstGeom>
          <a:solidFill>
            <a:srgbClr val="0A0A0A">
              <a:alpha val="95000"/>
            </a:srgbClr>
          </a:solidFill>
          <a:ln w="22860">
            <a:solidFill>
              <a:srgbClr val="8D2424"/>
            </a:solidFill>
            <a:prstDash val="solid"/>
          </a:ln>
        </p:spPr>
      </p:sp>
      <p:sp>
        <p:nvSpPr>
          <p:cNvPr id="10" name="Shape 7"/>
          <p:cNvSpPr/>
          <p:nvPr/>
        </p:nvSpPr>
        <p:spPr>
          <a:xfrm>
            <a:off x="7432834" y="3240405"/>
            <a:ext cx="6416397" cy="568643"/>
          </a:xfrm>
          <a:prstGeom prst="roundRect">
            <a:avLst>
              <a:gd name="adj" fmla="val 9178"/>
            </a:avLst>
          </a:prstGeom>
          <a:solidFill>
            <a:srgbClr val="740B0B"/>
          </a:solidFill>
          <a:ln/>
        </p:spPr>
      </p:sp>
      <p:sp>
        <p:nvSpPr>
          <p:cNvPr id="12" name="Text 8"/>
          <p:cNvSpPr/>
          <p:nvPr/>
        </p:nvSpPr>
        <p:spPr>
          <a:xfrm>
            <a:off x="7622381" y="3998595"/>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Gulf Standards</a:t>
            </a:r>
            <a:endParaRPr lang="en-US" sz="1950" dirty="0"/>
          </a:p>
        </p:txBody>
      </p:sp>
      <p:sp>
        <p:nvSpPr>
          <p:cNvPr id="13" name="Text 9"/>
          <p:cNvSpPr/>
          <p:nvPr/>
        </p:nvSpPr>
        <p:spPr>
          <a:xfrm>
            <a:off x="7622381" y="4424005"/>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Adherence to GCC Halal requirements with real-time verification and reporting</a:t>
            </a:r>
            <a:endParaRPr lang="en-US" sz="1600" dirty="0"/>
          </a:p>
        </p:txBody>
      </p:sp>
      <p:sp>
        <p:nvSpPr>
          <p:cNvPr id="14" name="Shape 10"/>
          <p:cNvSpPr/>
          <p:nvPr/>
        </p:nvSpPr>
        <p:spPr>
          <a:xfrm>
            <a:off x="758309" y="5432465"/>
            <a:ext cx="6462117" cy="2025372"/>
          </a:xfrm>
          <a:prstGeom prst="roundRect">
            <a:avLst>
              <a:gd name="adj" fmla="val 3931"/>
            </a:avLst>
          </a:prstGeom>
          <a:solidFill>
            <a:srgbClr val="0A0A0A">
              <a:alpha val="95000"/>
            </a:srgbClr>
          </a:solidFill>
          <a:ln w="22860">
            <a:solidFill>
              <a:srgbClr val="8D2424"/>
            </a:solidFill>
            <a:prstDash val="solid"/>
          </a:ln>
        </p:spPr>
      </p:sp>
      <p:sp>
        <p:nvSpPr>
          <p:cNvPr id="15" name="Shape 11"/>
          <p:cNvSpPr/>
          <p:nvPr/>
        </p:nvSpPr>
        <p:spPr>
          <a:xfrm>
            <a:off x="781169" y="5455325"/>
            <a:ext cx="6416397" cy="568643"/>
          </a:xfrm>
          <a:prstGeom prst="roundRect">
            <a:avLst>
              <a:gd name="adj" fmla="val 9178"/>
            </a:avLst>
          </a:prstGeom>
          <a:solidFill>
            <a:srgbClr val="740B0B"/>
          </a:solidFill>
          <a:ln/>
        </p:spPr>
      </p:sp>
      <p:sp>
        <p:nvSpPr>
          <p:cNvPr id="17" name="Text 12"/>
          <p:cNvSpPr/>
          <p:nvPr/>
        </p:nvSpPr>
        <p:spPr>
          <a:xfrm>
            <a:off x="970717" y="6213515"/>
            <a:ext cx="3310176"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Indonesian Standards</a:t>
            </a:r>
            <a:endParaRPr lang="en-US" sz="1950" dirty="0"/>
          </a:p>
        </p:txBody>
      </p:sp>
      <p:sp>
        <p:nvSpPr>
          <p:cNvPr id="18" name="Text 13"/>
          <p:cNvSpPr/>
          <p:nvPr/>
        </p:nvSpPr>
        <p:spPr>
          <a:xfrm>
            <a:off x="970717" y="6638925"/>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Integration with BPJPH certification systems and local regulatory frameworks</a:t>
            </a:r>
            <a:endParaRPr lang="en-US" sz="1600" dirty="0"/>
          </a:p>
        </p:txBody>
      </p:sp>
      <p:sp>
        <p:nvSpPr>
          <p:cNvPr id="19" name="Shape 14"/>
          <p:cNvSpPr/>
          <p:nvPr/>
        </p:nvSpPr>
        <p:spPr>
          <a:xfrm>
            <a:off x="7409974" y="5432465"/>
            <a:ext cx="6462117" cy="2025372"/>
          </a:xfrm>
          <a:prstGeom prst="roundRect">
            <a:avLst>
              <a:gd name="adj" fmla="val 3931"/>
            </a:avLst>
          </a:prstGeom>
          <a:solidFill>
            <a:srgbClr val="0A0A0A">
              <a:alpha val="95000"/>
            </a:srgbClr>
          </a:solidFill>
          <a:ln w="22860">
            <a:solidFill>
              <a:srgbClr val="8D2424"/>
            </a:solidFill>
            <a:prstDash val="solid"/>
          </a:ln>
        </p:spPr>
      </p:sp>
      <p:sp>
        <p:nvSpPr>
          <p:cNvPr id="20" name="Shape 15"/>
          <p:cNvSpPr/>
          <p:nvPr/>
        </p:nvSpPr>
        <p:spPr>
          <a:xfrm>
            <a:off x="7432834" y="5455325"/>
            <a:ext cx="6416397" cy="568643"/>
          </a:xfrm>
          <a:prstGeom prst="roundRect">
            <a:avLst>
              <a:gd name="adj" fmla="val 9178"/>
            </a:avLst>
          </a:prstGeom>
          <a:solidFill>
            <a:srgbClr val="740B0B"/>
          </a:solidFill>
          <a:ln/>
        </p:spPr>
      </p:sp>
      <p:sp>
        <p:nvSpPr>
          <p:cNvPr id="22" name="Text 16"/>
          <p:cNvSpPr/>
          <p:nvPr/>
        </p:nvSpPr>
        <p:spPr>
          <a:xfrm>
            <a:off x="7622381" y="6213515"/>
            <a:ext cx="306716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International Bodies</a:t>
            </a:r>
            <a:endParaRPr lang="en-US" sz="1950" dirty="0"/>
          </a:p>
        </p:txBody>
      </p:sp>
      <p:sp>
        <p:nvSpPr>
          <p:cNvPr id="23" name="Text 17"/>
          <p:cNvSpPr/>
          <p:nvPr/>
        </p:nvSpPr>
        <p:spPr>
          <a:xfrm>
            <a:off x="7622381" y="6638925"/>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Compatibility with SMIIC, OIC, and other global Halal certification organizations</a:t>
            </a:r>
            <a:endParaRPr lang="en-US" sz="1600" dirty="0"/>
          </a:p>
        </p:txBody>
      </p:sp>
      <p:pic>
        <p:nvPicPr>
          <p:cNvPr id="24" name="Image 1" descr="preencoded.png"/>
          <p:cNvPicPr>
            <a:picLocks noChangeAspect="1"/>
          </p:cNvPicPr>
          <p:nvPr/>
        </p:nvPicPr>
        <p:blipFill>
          <a:blip r:embed="rId3">
            <a:duotone>
              <a:schemeClr val="bg2">
                <a:shade val="45000"/>
                <a:satMod val="135000"/>
              </a:schemeClr>
              <a:prstClr val="white"/>
            </a:duotone>
          </a:blip>
          <a:stretch>
            <a:fillRect/>
          </a:stretch>
        </p:blipFill>
        <p:spPr>
          <a:xfrm>
            <a:off x="3391969" y="3267878"/>
            <a:ext cx="498673" cy="498673"/>
          </a:xfrm>
          <a:prstGeom prst="rect">
            <a:avLst/>
          </a:prstGeom>
        </p:spPr>
      </p:pic>
      <p:pic>
        <p:nvPicPr>
          <p:cNvPr id="26" name="Image 3" descr="preencoded.png"/>
          <p:cNvPicPr>
            <a:picLocks noChangeAspect="1"/>
          </p:cNvPicPr>
          <p:nvPr/>
        </p:nvPicPr>
        <p:blipFill>
          <a:blip r:embed="rId4">
            <a:duotone>
              <a:schemeClr val="bg2">
                <a:shade val="45000"/>
                <a:satMod val="135000"/>
              </a:schemeClr>
              <a:prstClr val="white"/>
            </a:duotone>
          </a:blip>
          <a:stretch>
            <a:fillRect/>
          </a:stretch>
        </p:blipFill>
        <p:spPr>
          <a:xfrm>
            <a:off x="3391968" y="5461178"/>
            <a:ext cx="498673" cy="498673"/>
          </a:xfrm>
          <a:prstGeom prst="rect">
            <a:avLst/>
          </a:prstGeom>
        </p:spPr>
      </p:pic>
      <p:pic>
        <p:nvPicPr>
          <p:cNvPr id="27" name="Image 4" descr="preencoded.png"/>
          <p:cNvPicPr>
            <a:picLocks noChangeAspect="1"/>
          </p:cNvPicPr>
          <p:nvPr/>
        </p:nvPicPr>
        <p:blipFill>
          <a:blip r:embed="rId5">
            <a:duotone>
              <a:schemeClr val="bg2">
                <a:shade val="45000"/>
                <a:satMod val="135000"/>
              </a:schemeClr>
              <a:prstClr val="white"/>
            </a:duotone>
          </a:blip>
          <a:stretch>
            <a:fillRect/>
          </a:stretch>
        </p:blipFill>
        <p:spPr>
          <a:xfrm>
            <a:off x="10477271" y="5538965"/>
            <a:ext cx="498673" cy="498673"/>
          </a:xfrm>
          <a:prstGeom prst="rect">
            <a:avLst/>
          </a:prstGeom>
        </p:spPr>
      </p:pic>
      <p:pic>
        <p:nvPicPr>
          <p:cNvPr id="28" name="Image 3" descr="preencoded.png"/>
          <p:cNvPicPr>
            <a:picLocks noChangeAspect="1"/>
          </p:cNvPicPr>
          <p:nvPr/>
        </p:nvPicPr>
        <p:blipFill>
          <a:blip r:embed="rId6">
            <a:duotone>
              <a:schemeClr val="bg2">
                <a:shade val="45000"/>
                <a:satMod val="135000"/>
              </a:schemeClr>
              <a:prstClr val="white"/>
            </a:duotone>
          </a:blip>
          <a:stretch>
            <a:fillRect/>
          </a:stretch>
        </p:blipFill>
        <p:spPr>
          <a:xfrm>
            <a:off x="10264993" y="3312447"/>
            <a:ext cx="424557" cy="42455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58309" y="898327"/>
            <a:ext cx="7690128" cy="623530"/>
          </a:xfrm>
          <a:prstGeom prst="rect">
            <a:avLst/>
          </a:prstGeom>
          <a:noFill/>
          <a:ln/>
        </p:spPr>
        <p:txBody>
          <a:bodyPr wrap="none" lIns="0" tIns="0" rIns="0" bIns="0" rtlCol="0" anchor="t"/>
          <a:lstStyle/>
          <a:p>
            <a:pPr marL="0" indent="0" algn="l">
              <a:lnSpc>
                <a:spcPts val="4900"/>
              </a:lnSpc>
              <a:buNone/>
            </a:pPr>
            <a:r>
              <a:rPr lang="en-US" sz="3900" dirty="0">
                <a:solidFill>
                  <a:srgbClr val="FAEBEB"/>
                </a:solidFill>
                <a:latin typeface="Dela Gothic One" pitchFamily="34" charset="0"/>
                <a:ea typeface="Dela Gothic One" pitchFamily="34" charset="-122"/>
                <a:cs typeface="Dela Gothic One" pitchFamily="34" charset="-120"/>
              </a:rPr>
              <a:t>Implementation Roadmap</a:t>
            </a:r>
            <a:endParaRPr lang="en-US" sz="3900" dirty="0"/>
          </a:p>
        </p:txBody>
      </p:sp>
      <p:sp>
        <p:nvSpPr>
          <p:cNvPr id="3" name="Shape 1"/>
          <p:cNvSpPr/>
          <p:nvPr/>
        </p:nvSpPr>
        <p:spPr>
          <a:xfrm>
            <a:off x="758309" y="4616053"/>
            <a:ext cx="13113782" cy="22860"/>
          </a:xfrm>
          <a:prstGeom prst="roundRect">
            <a:avLst>
              <a:gd name="adj" fmla="val 348309"/>
            </a:avLst>
          </a:prstGeom>
          <a:solidFill>
            <a:srgbClr val="8D2424"/>
          </a:solidFill>
          <a:ln/>
        </p:spPr>
      </p:sp>
      <p:sp>
        <p:nvSpPr>
          <p:cNvPr id="4" name="Shape 2"/>
          <p:cNvSpPr/>
          <p:nvPr/>
        </p:nvSpPr>
        <p:spPr>
          <a:xfrm>
            <a:off x="3298508" y="4047411"/>
            <a:ext cx="22860" cy="568643"/>
          </a:xfrm>
          <a:prstGeom prst="roundRect">
            <a:avLst>
              <a:gd name="adj" fmla="val 348309"/>
            </a:avLst>
          </a:prstGeom>
          <a:solidFill>
            <a:srgbClr val="8D2424"/>
          </a:solidFill>
          <a:ln/>
        </p:spPr>
      </p:sp>
      <p:sp>
        <p:nvSpPr>
          <p:cNvPr id="5" name="Shape 3"/>
          <p:cNvSpPr/>
          <p:nvPr/>
        </p:nvSpPr>
        <p:spPr>
          <a:xfrm>
            <a:off x="3238857" y="4544973"/>
            <a:ext cx="142161" cy="142161"/>
          </a:xfrm>
          <a:prstGeom prst="roundRect">
            <a:avLst>
              <a:gd name="adj" fmla="val 321607"/>
            </a:avLst>
          </a:prstGeom>
          <a:solidFill>
            <a:srgbClr val="C91313"/>
          </a:solidFill>
          <a:ln/>
        </p:spPr>
      </p:sp>
      <p:sp>
        <p:nvSpPr>
          <p:cNvPr id="6" name="Shape 4"/>
          <p:cNvSpPr/>
          <p:nvPr/>
        </p:nvSpPr>
        <p:spPr>
          <a:xfrm>
            <a:off x="758309" y="1900952"/>
            <a:ext cx="5103257" cy="2146459"/>
          </a:xfrm>
          <a:prstGeom prst="roundRect">
            <a:avLst>
              <a:gd name="adj" fmla="val 3710"/>
            </a:avLst>
          </a:prstGeom>
          <a:solidFill>
            <a:srgbClr val="740B0B"/>
          </a:solidFill>
          <a:ln w="7620">
            <a:solidFill>
              <a:srgbClr val="8D2424"/>
            </a:solidFill>
            <a:prstDash val="solid"/>
          </a:ln>
        </p:spPr>
      </p:sp>
      <p:sp>
        <p:nvSpPr>
          <p:cNvPr id="7" name="Text 5"/>
          <p:cNvSpPr/>
          <p:nvPr/>
        </p:nvSpPr>
        <p:spPr>
          <a:xfrm>
            <a:off x="1744980" y="2098119"/>
            <a:ext cx="3129915" cy="311706"/>
          </a:xfrm>
          <a:prstGeom prst="rect">
            <a:avLst/>
          </a:prstGeom>
          <a:noFill/>
          <a:ln/>
        </p:spPr>
        <p:txBody>
          <a:bodyPr wrap="none" lIns="0" tIns="0" rIns="0" bIns="0" rtlCol="0" anchor="t"/>
          <a:lstStyle/>
          <a:p>
            <a:pPr marL="0" indent="0" algn="ctr">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Phase 1: Assessment</a:t>
            </a:r>
            <a:endParaRPr lang="en-US" sz="1950" dirty="0"/>
          </a:p>
        </p:txBody>
      </p:sp>
      <p:sp>
        <p:nvSpPr>
          <p:cNvPr id="8" name="Text 6"/>
          <p:cNvSpPr/>
          <p:nvPr/>
        </p:nvSpPr>
        <p:spPr>
          <a:xfrm>
            <a:off x="955477" y="2523530"/>
            <a:ext cx="4708922" cy="909757"/>
          </a:xfrm>
          <a:prstGeom prst="rect">
            <a:avLst/>
          </a:prstGeom>
          <a:noFill/>
          <a:ln/>
        </p:spPr>
        <p:txBody>
          <a:bodyPr wrap="square" lIns="0" tIns="0" rIns="0" bIns="0" rtlCol="0" anchor="t"/>
          <a:lstStyle/>
          <a:p>
            <a:pPr marL="0" indent="0" algn="ctr">
              <a:lnSpc>
                <a:spcPts val="2350"/>
              </a:lnSpc>
              <a:buNone/>
            </a:pPr>
            <a:r>
              <a:rPr lang="en-US" sz="1600" dirty="0">
                <a:solidFill>
                  <a:srgbClr val="FFE5E5"/>
                </a:solidFill>
                <a:latin typeface="DM Sans" pitchFamily="34" charset="0"/>
                <a:ea typeface="DM Sans" pitchFamily="34" charset="-122"/>
                <a:cs typeface="DM Sans" pitchFamily="34" charset="-120"/>
              </a:rPr>
              <a:t>Evaluate current systems, identify pain points, and define objectives. Conduct stakeholder analysis and ROI projections.</a:t>
            </a:r>
            <a:endParaRPr lang="en-US" sz="1600" dirty="0"/>
          </a:p>
        </p:txBody>
      </p:sp>
      <p:sp>
        <p:nvSpPr>
          <p:cNvPr id="9" name="Text 7"/>
          <p:cNvSpPr/>
          <p:nvPr/>
        </p:nvSpPr>
        <p:spPr>
          <a:xfrm>
            <a:off x="955477" y="3546991"/>
            <a:ext cx="4708922" cy="303252"/>
          </a:xfrm>
          <a:prstGeom prst="rect">
            <a:avLst/>
          </a:prstGeom>
          <a:noFill/>
          <a:ln/>
        </p:spPr>
        <p:txBody>
          <a:bodyPr wrap="none" lIns="0" tIns="0" rIns="0" bIns="0" rtlCol="0" anchor="t"/>
          <a:lstStyle/>
          <a:p>
            <a:pPr marL="0" indent="0" algn="ctr">
              <a:lnSpc>
                <a:spcPts val="2350"/>
              </a:lnSpc>
              <a:buNone/>
            </a:pPr>
            <a:r>
              <a:rPr lang="en-US" sz="1450" b="1" dirty="0">
                <a:solidFill>
                  <a:srgbClr val="FFE5E5"/>
                </a:solidFill>
                <a:latin typeface="DM Sans" pitchFamily="34" charset="0"/>
                <a:ea typeface="DM Sans" pitchFamily="34" charset="-122"/>
                <a:cs typeface="DM Sans" pitchFamily="34" charset="-120"/>
              </a:rPr>
              <a:t>Duration:</a:t>
            </a:r>
            <a:r>
              <a:rPr lang="en-US" sz="1450" dirty="0">
                <a:solidFill>
                  <a:srgbClr val="FFE5E5"/>
                </a:solidFill>
                <a:latin typeface="DM Sans" pitchFamily="34" charset="0"/>
                <a:ea typeface="DM Sans" pitchFamily="34" charset="-122"/>
                <a:cs typeface="DM Sans" pitchFamily="34" charset="-120"/>
              </a:rPr>
              <a:t> 2-3 months</a:t>
            </a:r>
            <a:endParaRPr lang="en-US" sz="1450" dirty="0"/>
          </a:p>
        </p:txBody>
      </p:sp>
      <p:sp>
        <p:nvSpPr>
          <p:cNvPr id="10" name="Shape 8"/>
          <p:cNvSpPr/>
          <p:nvPr/>
        </p:nvSpPr>
        <p:spPr>
          <a:xfrm>
            <a:off x="5968603" y="4616053"/>
            <a:ext cx="22860" cy="568643"/>
          </a:xfrm>
          <a:prstGeom prst="roundRect">
            <a:avLst>
              <a:gd name="adj" fmla="val 348309"/>
            </a:avLst>
          </a:prstGeom>
          <a:solidFill>
            <a:srgbClr val="8D2424"/>
          </a:solidFill>
          <a:ln/>
        </p:spPr>
      </p:sp>
      <p:sp>
        <p:nvSpPr>
          <p:cNvPr id="11" name="Shape 9"/>
          <p:cNvSpPr/>
          <p:nvPr/>
        </p:nvSpPr>
        <p:spPr>
          <a:xfrm>
            <a:off x="5908953" y="4544973"/>
            <a:ext cx="142161" cy="142161"/>
          </a:xfrm>
          <a:prstGeom prst="roundRect">
            <a:avLst>
              <a:gd name="adj" fmla="val 321607"/>
            </a:avLst>
          </a:prstGeom>
          <a:solidFill>
            <a:srgbClr val="C91313"/>
          </a:solidFill>
          <a:ln/>
        </p:spPr>
      </p:sp>
      <p:sp>
        <p:nvSpPr>
          <p:cNvPr id="12" name="Shape 10"/>
          <p:cNvSpPr/>
          <p:nvPr/>
        </p:nvSpPr>
        <p:spPr>
          <a:xfrm>
            <a:off x="3428405" y="5184696"/>
            <a:ext cx="5103376" cy="2146459"/>
          </a:xfrm>
          <a:prstGeom prst="roundRect">
            <a:avLst>
              <a:gd name="adj" fmla="val 3710"/>
            </a:avLst>
          </a:prstGeom>
          <a:solidFill>
            <a:srgbClr val="740B0B"/>
          </a:solidFill>
          <a:ln w="7620">
            <a:solidFill>
              <a:srgbClr val="8D2424"/>
            </a:solidFill>
            <a:prstDash val="solid"/>
          </a:ln>
        </p:spPr>
      </p:sp>
      <p:sp>
        <p:nvSpPr>
          <p:cNvPr id="13" name="Text 11"/>
          <p:cNvSpPr/>
          <p:nvPr/>
        </p:nvSpPr>
        <p:spPr>
          <a:xfrm>
            <a:off x="4292203" y="5381863"/>
            <a:ext cx="3375779" cy="311706"/>
          </a:xfrm>
          <a:prstGeom prst="rect">
            <a:avLst/>
          </a:prstGeom>
          <a:noFill/>
          <a:ln/>
        </p:spPr>
        <p:txBody>
          <a:bodyPr wrap="none" lIns="0" tIns="0" rIns="0" bIns="0" rtlCol="0" anchor="t"/>
          <a:lstStyle/>
          <a:p>
            <a:pPr marL="0" indent="0" algn="ctr">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Phase 2: Pilot Program</a:t>
            </a:r>
            <a:endParaRPr lang="en-US" sz="1950" dirty="0"/>
          </a:p>
        </p:txBody>
      </p:sp>
      <p:sp>
        <p:nvSpPr>
          <p:cNvPr id="14" name="Text 12"/>
          <p:cNvSpPr/>
          <p:nvPr/>
        </p:nvSpPr>
        <p:spPr>
          <a:xfrm>
            <a:off x="3625572" y="5807273"/>
            <a:ext cx="4709041" cy="909757"/>
          </a:xfrm>
          <a:prstGeom prst="rect">
            <a:avLst/>
          </a:prstGeom>
          <a:noFill/>
          <a:ln/>
        </p:spPr>
        <p:txBody>
          <a:bodyPr wrap="square" lIns="0" tIns="0" rIns="0" bIns="0" rtlCol="0" anchor="t"/>
          <a:lstStyle/>
          <a:p>
            <a:pPr marL="0" indent="0" algn="ctr">
              <a:lnSpc>
                <a:spcPts val="2350"/>
              </a:lnSpc>
              <a:buNone/>
            </a:pPr>
            <a:r>
              <a:rPr lang="en-US" sz="1600" dirty="0">
                <a:solidFill>
                  <a:srgbClr val="FFE5E5"/>
                </a:solidFill>
                <a:latin typeface="DM Sans" pitchFamily="34" charset="0"/>
                <a:ea typeface="DM Sans" pitchFamily="34" charset="-122"/>
                <a:cs typeface="DM Sans" pitchFamily="34" charset="-120"/>
              </a:rPr>
              <a:t>Implement AI solutions in limited scope—single product line or facility. Test, refine, and document results.</a:t>
            </a:r>
            <a:endParaRPr lang="en-US" sz="1600" dirty="0"/>
          </a:p>
        </p:txBody>
      </p:sp>
      <p:sp>
        <p:nvSpPr>
          <p:cNvPr id="15" name="Text 13"/>
          <p:cNvSpPr/>
          <p:nvPr/>
        </p:nvSpPr>
        <p:spPr>
          <a:xfrm>
            <a:off x="3625572" y="6830735"/>
            <a:ext cx="4709041" cy="303252"/>
          </a:xfrm>
          <a:prstGeom prst="rect">
            <a:avLst/>
          </a:prstGeom>
          <a:noFill/>
          <a:ln/>
        </p:spPr>
        <p:txBody>
          <a:bodyPr wrap="none" lIns="0" tIns="0" rIns="0" bIns="0" rtlCol="0" anchor="t"/>
          <a:lstStyle/>
          <a:p>
            <a:pPr marL="0" indent="0" algn="ctr">
              <a:lnSpc>
                <a:spcPts val="2350"/>
              </a:lnSpc>
              <a:buNone/>
            </a:pPr>
            <a:r>
              <a:rPr lang="en-US" sz="1450" b="1" dirty="0">
                <a:solidFill>
                  <a:srgbClr val="FFE5E5"/>
                </a:solidFill>
                <a:latin typeface="DM Sans" pitchFamily="34" charset="0"/>
                <a:ea typeface="DM Sans" pitchFamily="34" charset="-122"/>
                <a:cs typeface="DM Sans" pitchFamily="34" charset="-120"/>
              </a:rPr>
              <a:t>Duration:</a:t>
            </a:r>
            <a:r>
              <a:rPr lang="en-US" sz="1450" dirty="0">
                <a:solidFill>
                  <a:srgbClr val="FFE5E5"/>
                </a:solidFill>
                <a:latin typeface="DM Sans" pitchFamily="34" charset="0"/>
                <a:ea typeface="DM Sans" pitchFamily="34" charset="-122"/>
                <a:cs typeface="DM Sans" pitchFamily="34" charset="-120"/>
              </a:rPr>
              <a:t> 4-6 months</a:t>
            </a:r>
            <a:endParaRPr lang="en-US" sz="1450" dirty="0"/>
          </a:p>
        </p:txBody>
      </p:sp>
      <p:sp>
        <p:nvSpPr>
          <p:cNvPr id="16" name="Shape 14"/>
          <p:cNvSpPr/>
          <p:nvPr/>
        </p:nvSpPr>
        <p:spPr>
          <a:xfrm>
            <a:off x="8638699" y="4047411"/>
            <a:ext cx="22860" cy="568643"/>
          </a:xfrm>
          <a:prstGeom prst="roundRect">
            <a:avLst>
              <a:gd name="adj" fmla="val 348309"/>
            </a:avLst>
          </a:prstGeom>
          <a:solidFill>
            <a:srgbClr val="8D2424"/>
          </a:solidFill>
          <a:ln/>
        </p:spPr>
      </p:sp>
      <p:sp>
        <p:nvSpPr>
          <p:cNvPr id="17" name="Shape 15"/>
          <p:cNvSpPr/>
          <p:nvPr/>
        </p:nvSpPr>
        <p:spPr>
          <a:xfrm>
            <a:off x="8579048" y="4544973"/>
            <a:ext cx="142161" cy="142161"/>
          </a:xfrm>
          <a:prstGeom prst="roundRect">
            <a:avLst>
              <a:gd name="adj" fmla="val 321607"/>
            </a:avLst>
          </a:prstGeom>
          <a:solidFill>
            <a:srgbClr val="C91313"/>
          </a:solidFill>
          <a:ln/>
        </p:spPr>
      </p:sp>
      <p:sp>
        <p:nvSpPr>
          <p:cNvPr id="18" name="Shape 16"/>
          <p:cNvSpPr/>
          <p:nvPr/>
        </p:nvSpPr>
        <p:spPr>
          <a:xfrm>
            <a:off x="6098500" y="1900952"/>
            <a:ext cx="5103376" cy="2146459"/>
          </a:xfrm>
          <a:prstGeom prst="roundRect">
            <a:avLst>
              <a:gd name="adj" fmla="val 3710"/>
            </a:avLst>
          </a:prstGeom>
          <a:solidFill>
            <a:srgbClr val="740B0B"/>
          </a:solidFill>
          <a:ln w="7620">
            <a:solidFill>
              <a:srgbClr val="8D2424"/>
            </a:solidFill>
            <a:prstDash val="solid"/>
          </a:ln>
        </p:spPr>
      </p:sp>
      <p:sp>
        <p:nvSpPr>
          <p:cNvPr id="19" name="Text 17"/>
          <p:cNvSpPr/>
          <p:nvPr/>
        </p:nvSpPr>
        <p:spPr>
          <a:xfrm>
            <a:off x="7214116" y="2098119"/>
            <a:ext cx="2872145" cy="311706"/>
          </a:xfrm>
          <a:prstGeom prst="rect">
            <a:avLst/>
          </a:prstGeom>
          <a:noFill/>
          <a:ln/>
        </p:spPr>
        <p:txBody>
          <a:bodyPr wrap="none" lIns="0" tIns="0" rIns="0" bIns="0" rtlCol="0" anchor="t"/>
          <a:lstStyle/>
          <a:p>
            <a:pPr marL="0" indent="0" algn="ctr">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Phase 3: Expansion</a:t>
            </a:r>
            <a:endParaRPr lang="en-US" sz="1950" dirty="0"/>
          </a:p>
        </p:txBody>
      </p:sp>
      <p:sp>
        <p:nvSpPr>
          <p:cNvPr id="20" name="Text 18"/>
          <p:cNvSpPr/>
          <p:nvPr/>
        </p:nvSpPr>
        <p:spPr>
          <a:xfrm>
            <a:off x="6295668" y="2523530"/>
            <a:ext cx="4709041" cy="909757"/>
          </a:xfrm>
          <a:prstGeom prst="rect">
            <a:avLst/>
          </a:prstGeom>
          <a:noFill/>
          <a:ln/>
        </p:spPr>
        <p:txBody>
          <a:bodyPr wrap="square" lIns="0" tIns="0" rIns="0" bIns="0" rtlCol="0" anchor="t"/>
          <a:lstStyle/>
          <a:p>
            <a:pPr marL="0" indent="0" algn="ctr">
              <a:lnSpc>
                <a:spcPts val="2350"/>
              </a:lnSpc>
              <a:buNone/>
            </a:pPr>
            <a:r>
              <a:rPr lang="en-US" sz="1600" dirty="0">
                <a:solidFill>
                  <a:srgbClr val="FFE5E5"/>
                </a:solidFill>
                <a:latin typeface="DM Sans" pitchFamily="34" charset="0"/>
                <a:ea typeface="DM Sans" pitchFamily="34" charset="-122"/>
                <a:cs typeface="DM Sans" pitchFamily="34" charset="-120"/>
              </a:rPr>
              <a:t>Scale successful pilot to broader operations. Train staff, integrate with existing systems, expand supplier network.</a:t>
            </a:r>
            <a:endParaRPr lang="en-US" sz="1600" dirty="0"/>
          </a:p>
        </p:txBody>
      </p:sp>
      <p:sp>
        <p:nvSpPr>
          <p:cNvPr id="21" name="Text 19"/>
          <p:cNvSpPr/>
          <p:nvPr/>
        </p:nvSpPr>
        <p:spPr>
          <a:xfrm>
            <a:off x="6295668" y="3546991"/>
            <a:ext cx="4709041" cy="303252"/>
          </a:xfrm>
          <a:prstGeom prst="rect">
            <a:avLst/>
          </a:prstGeom>
          <a:noFill/>
          <a:ln/>
        </p:spPr>
        <p:txBody>
          <a:bodyPr wrap="none" lIns="0" tIns="0" rIns="0" bIns="0" rtlCol="0" anchor="t"/>
          <a:lstStyle/>
          <a:p>
            <a:pPr marL="0" indent="0" algn="ctr">
              <a:lnSpc>
                <a:spcPts val="2350"/>
              </a:lnSpc>
              <a:buNone/>
            </a:pPr>
            <a:r>
              <a:rPr lang="en-US" sz="1450" b="1" dirty="0">
                <a:solidFill>
                  <a:srgbClr val="FFE5E5"/>
                </a:solidFill>
                <a:latin typeface="DM Sans" pitchFamily="34" charset="0"/>
                <a:ea typeface="DM Sans" pitchFamily="34" charset="-122"/>
                <a:cs typeface="DM Sans" pitchFamily="34" charset="-120"/>
              </a:rPr>
              <a:t>Duration:</a:t>
            </a:r>
            <a:r>
              <a:rPr lang="en-US" sz="1450" dirty="0">
                <a:solidFill>
                  <a:srgbClr val="FFE5E5"/>
                </a:solidFill>
                <a:latin typeface="DM Sans" pitchFamily="34" charset="0"/>
                <a:ea typeface="DM Sans" pitchFamily="34" charset="-122"/>
                <a:cs typeface="DM Sans" pitchFamily="34" charset="-120"/>
              </a:rPr>
              <a:t> 6-12 months</a:t>
            </a:r>
            <a:endParaRPr lang="en-US" sz="1450" dirty="0"/>
          </a:p>
        </p:txBody>
      </p:sp>
      <p:sp>
        <p:nvSpPr>
          <p:cNvPr id="22" name="Shape 20"/>
          <p:cNvSpPr/>
          <p:nvPr/>
        </p:nvSpPr>
        <p:spPr>
          <a:xfrm>
            <a:off x="11308913" y="4616053"/>
            <a:ext cx="22860" cy="568643"/>
          </a:xfrm>
          <a:prstGeom prst="roundRect">
            <a:avLst>
              <a:gd name="adj" fmla="val 348309"/>
            </a:avLst>
          </a:prstGeom>
          <a:solidFill>
            <a:srgbClr val="8D2424"/>
          </a:solidFill>
          <a:ln/>
        </p:spPr>
      </p:sp>
      <p:sp>
        <p:nvSpPr>
          <p:cNvPr id="23" name="Shape 21"/>
          <p:cNvSpPr/>
          <p:nvPr/>
        </p:nvSpPr>
        <p:spPr>
          <a:xfrm>
            <a:off x="11249263" y="4544973"/>
            <a:ext cx="142161" cy="142161"/>
          </a:xfrm>
          <a:prstGeom prst="roundRect">
            <a:avLst>
              <a:gd name="adj" fmla="val 321607"/>
            </a:avLst>
          </a:prstGeom>
          <a:solidFill>
            <a:srgbClr val="C91313"/>
          </a:solidFill>
          <a:ln/>
        </p:spPr>
      </p:sp>
      <p:sp>
        <p:nvSpPr>
          <p:cNvPr id="24" name="Shape 22"/>
          <p:cNvSpPr/>
          <p:nvPr/>
        </p:nvSpPr>
        <p:spPr>
          <a:xfrm>
            <a:off x="8768715" y="5184696"/>
            <a:ext cx="5103376" cy="2146459"/>
          </a:xfrm>
          <a:prstGeom prst="roundRect">
            <a:avLst>
              <a:gd name="adj" fmla="val 3710"/>
            </a:avLst>
          </a:prstGeom>
          <a:solidFill>
            <a:srgbClr val="740B0B"/>
          </a:solidFill>
          <a:ln w="7620">
            <a:solidFill>
              <a:srgbClr val="8D2424"/>
            </a:solidFill>
            <a:prstDash val="solid"/>
          </a:ln>
        </p:spPr>
      </p:sp>
      <p:sp>
        <p:nvSpPr>
          <p:cNvPr id="25" name="Text 23"/>
          <p:cNvSpPr/>
          <p:nvPr/>
        </p:nvSpPr>
        <p:spPr>
          <a:xfrm>
            <a:off x="9690973" y="5381863"/>
            <a:ext cx="3258860" cy="311706"/>
          </a:xfrm>
          <a:prstGeom prst="rect">
            <a:avLst/>
          </a:prstGeom>
          <a:noFill/>
          <a:ln/>
        </p:spPr>
        <p:txBody>
          <a:bodyPr wrap="none" lIns="0" tIns="0" rIns="0" bIns="0" rtlCol="0" anchor="t"/>
          <a:lstStyle/>
          <a:p>
            <a:pPr marL="0" indent="0" algn="ctr">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Phase 4: Optimization</a:t>
            </a:r>
            <a:endParaRPr lang="en-US" sz="1950" dirty="0"/>
          </a:p>
        </p:txBody>
      </p:sp>
      <p:sp>
        <p:nvSpPr>
          <p:cNvPr id="26" name="Text 24"/>
          <p:cNvSpPr/>
          <p:nvPr/>
        </p:nvSpPr>
        <p:spPr>
          <a:xfrm>
            <a:off x="8965883" y="5807273"/>
            <a:ext cx="4709041" cy="909757"/>
          </a:xfrm>
          <a:prstGeom prst="rect">
            <a:avLst/>
          </a:prstGeom>
          <a:noFill/>
          <a:ln/>
        </p:spPr>
        <p:txBody>
          <a:bodyPr wrap="square" lIns="0" tIns="0" rIns="0" bIns="0" rtlCol="0" anchor="t"/>
          <a:lstStyle/>
          <a:p>
            <a:pPr marL="0" indent="0" algn="ctr">
              <a:lnSpc>
                <a:spcPts val="2350"/>
              </a:lnSpc>
              <a:buNone/>
            </a:pPr>
            <a:r>
              <a:rPr lang="en-US" sz="1600" dirty="0">
                <a:solidFill>
                  <a:srgbClr val="FFE5E5"/>
                </a:solidFill>
                <a:latin typeface="DM Sans" pitchFamily="34" charset="0"/>
                <a:ea typeface="DM Sans" pitchFamily="34" charset="-122"/>
                <a:cs typeface="DM Sans" pitchFamily="34" charset="-120"/>
              </a:rPr>
              <a:t>Refine algorithms, enhance automation, integrate advanced analytics. Continuous improvement cycle begins</a:t>
            </a:r>
            <a:r>
              <a:rPr lang="en-US" sz="1450" dirty="0">
                <a:solidFill>
                  <a:srgbClr val="FFE5E5"/>
                </a:solidFill>
                <a:latin typeface="DM Sans" pitchFamily="34" charset="0"/>
                <a:ea typeface="DM Sans" pitchFamily="34" charset="-122"/>
                <a:cs typeface="DM Sans" pitchFamily="34" charset="-120"/>
              </a:rPr>
              <a:t>.</a:t>
            </a:r>
            <a:endParaRPr lang="en-US" sz="1450" dirty="0"/>
          </a:p>
        </p:txBody>
      </p:sp>
      <p:sp>
        <p:nvSpPr>
          <p:cNvPr id="27" name="Text 25"/>
          <p:cNvSpPr/>
          <p:nvPr/>
        </p:nvSpPr>
        <p:spPr>
          <a:xfrm>
            <a:off x="8965883" y="6830735"/>
            <a:ext cx="4709041" cy="303252"/>
          </a:xfrm>
          <a:prstGeom prst="rect">
            <a:avLst/>
          </a:prstGeom>
          <a:noFill/>
          <a:ln/>
        </p:spPr>
        <p:txBody>
          <a:bodyPr wrap="none" lIns="0" tIns="0" rIns="0" bIns="0" rtlCol="0" anchor="t"/>
          <a:lstStyle/>
          <a:p>
            <a:pPr marL="0" indent="0" algn="ctr">
              <a:lnSpc>
                <a:spcPts val="2350"/>
              </a:lnSpc>
              <a:buNone/>
            </a:pPr>
            <a:r>
              <a:rPr lang="en-US" sz="1450" b="1" dirty="0">
                <a:solidFill>
                  <a:srgbClr val="FFE5E5"/>
                </a:solidFill>
                <a:latin typeface="DM Sans" pitchFamily="34" charset="0"/>
                <a:ea typeface="DM Sans" pitchFamily="34" charset="-122"/>
                <a:cs typeface="DM Sans" pitchFamily="34" charset="-120"/>
              </a:rPr>
              <a:t>Duration:</a:t>
            </a:r>
            <a:r>
              <a:rPr lang="en-US" sz="1450" dirty="0">
                <a:solidFill>
                  <a:srgbClr val="FFE5E5"/>
                </a:solidFill>
                <a:latin typeface="DM Sans" pitchFamily="34" charset="0"/>
                <a:ea typeface="DM Sans" pitchFamily="34" charset="-122"/>
                <a:cs typeface="DM Sans" pitchFamily="34" charset="-120"/>
              </a:rPr>
              <a:t> Ongoing</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58309" y="730329"/>
            <a:ext cx="11886128" cy="623530"/>
          </a:xfrm>
          <a:prstGeom prst="rect">
            <a:avLst/>
          </a:prstGeom>
          <a:noFill/>
          <a:ln/>
        </p:spPr>
        <p:txBody>
          <a:bodyPr wrap="none" lIns="0" tIns="0" rIns="0" bIns="0" rtlCol="0" anchor="t"/>
          <a:lstStyle/>
          <a:p>
            <a:pPr marL="0" indent="0" algn="l">
              <a:lnSpc>
                <a:spcPts val="4900"/>
              </a:lnSpc>
              <a:buNone/>
            </a:pPr>
            <a:r>
              <a:rPr lang="en-US" sz="3900" dirty="0">
                <a:solidFill>
                  <a:schemeClr val="accent4"/>
                </a:solidFill>
                <a:latin typeface="Dela Gothic One" pitchFamily="34" charset="0"/>
                <a:ea typeface="Dela Gothic One" pitchFamily="34" charset="-122"/>
                <a:cs typeface="Dela Gothic One" pitchFamily="34" charset="-120"/>
              </a:rPr>
              <a:t>Overcoming Implementation Challenges</a:t>
            </a:r>
            <a:endParaRPr lang="en-US" sz="3900" dirty="0">
              <a:solidFill>
                <a:schemeClr val="accent4"/>
              </a:solidFill>
            </a:endParaRPr>
          </a:p>
        </p:txBody>
      </p:sp>
      <p:sp>
        <p:nvSpPr>
          <p:cNvPr id="3" name="Shape 1"/>
          <p:cNvSpPr/>
          <p:nvPr/>
        </p:nvSpPr>
        <p:spPr>
          <a:xfrm>
            <a:off x="758309" y="1833563"/>
            <a:ext cx="94774" cy="94774"/>
          </a:xfrm>
          <a:prstGeom prst="roundRect">
            <a:avLst>
              <a:gd name="adj" fmla="val 482411"/>
            </a:avLst>
          </a:prstGeom>
          <a:solidFill>
            <a:srgbClr val="C91313"/>
          </a:solidFill>
          <a:ln/>
        </p:spPr>
      </p:sp>
      <p:sp>
        <p:nvSpPr>
          <p:cNvPr id="4" name="Text 2"/>
          <p:cNvSpPr/>
          <p:nvPr/>
        </p:nvSpPr>
        <p:spPr>
          <a:xfrm>
            <a:off x="1042630" y="1732955"/>
            <a:ext cx="392822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Technology Infrastructure</a:t>
            </a:r>
            <a:endParaRPr lang="en-US" sz="1950" dirty="0"/>
          </a:p>
        </p:txBody>
      </p:sp>
      <p:sp>
        <p:nvSpPr>
          <p:cNvPr id="5" name="Text 3"/>
          <p:cNvSpPr/>
          <p:nvPr/>
        </p:nvSpPr>
        <p:spPr>
          <a:xfrm>
            <a:off x="1042630" y="2158365"/>
            <a:ext cx="12829461"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Many stakeholders lack robust IT systems. Solution: Cloud-based platforms with minimal local requirements and mobile-first design for accessibility</a:t>
            </a:r>
            <a:endParaRPr lang="en-US" sz="1600" dirty="0"/>
          </a:p>
        </p:txBody>
      </p:sp>
      <p:sp>
        <p:nvSpPr>
          <p:cNvPr id="6" name="Shape 4"/>
          <p:cNvSpPr/>
          <p:nvPr/>
        </p:nvSpPr>
        <p:spPr>
          <a:xfrm>
            <a:off x="758309" y="3244572"/>
            <a:ext cx="94774" cy="94774"/>
          </a:xfrm>
          <a:prstGeom prst="roundRect">
            <a:avLst>
              <a:gd name="adj" fmla="val 482411"/>
            </a:avLst>
          </a:prstGeom>
          <a:solidFill>
            <a:srgbClr val="C91313"/>
          </a:solidFill>
          <a:ln/>
        </p:spPr>
      </p:sp>
      <p:sp>
        <p:nvSpPr>
          <p:cNvPr id="7" name="Text 5"/>
          <p:cNvSpPr/>
          <p:nvPr/>
        </p:nvSpPr>
        <p:spPr>
          <a:xfrm>
            <a:off x="1042630" y="3143964"/>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Digital Literacy</a:t>
            </a:r>
            <a:endParaRPr lang="en-US" sz="1950" dirty="0"/>
          </a:p>
        </p:txBody>
      </p:sp>
      <p:sp>
        <p:nvSpPr>
          <p:cNvPr id="8" name="Text 6"/>
          <p:cNvSpPr/>
          <p:nvPr/>
        </p:nvSpPr>
        <p:spPr>
          <a:xfrm>
            <a:off x="1042630" y="3569375"/>
            <a:ext cx="12829461" cy="303252"/>
          </a:xfrm>
          <a:prstGeom prst="rect">
            <a:avLst/>
          </a:prstGeom>
          <a:noFill/>
          <a:ln/>
        </p:spPr>
        <p:txBody>
          <a:bodyPr wrap="non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Varying levels of technical expertise across supply chain. Solution: Intuitive interfaces, comprehensive training programs, </a:t>
            </a:r>
            <a:endParaRPr lang="en-US" sz="1600" dirty="0" smtClean="0">
              <a:solidFill>
                <a:srgbClr val="FFE5E5"/>
              </a:solidFill>
              <a:latin typeface="DM Sans" pitchFamily="34" charset="0"/>
              <a:ea typeface="DM Sans" pitchFamily="34" charset="-122"/>
              <a:cs typeface="DM Sans" pitchFamily="34" charset="-120"/>
            </a:endParaRPr>
          </a:p>
          <a:p>
            <a:pPr marL="0" indent="0" algn="l">
              <a:lnSpc>
                <a:spcPts val="2350"/>
              </a:lnSpc>
              <a:buNone/>
            </a:pPr>
            <a:r>
              <a:rPr lang="en-US" sz="1600" dirty="0" smtClean="0">
                <a:solidFill>
                  <a:srgbClr val="FFE5E5"/>
                </a:solidFill>
                <a:latin typeface="DM Sans" pitchFamily="34" charset="0"/>
                <a:ea typeface="DM Sans" pitchFamily="34" charset="-122"/>
                <a:cs typeface="DM Sans" pitchFamily="34" charset="-120"/>
              </a:rPr>
              <a:t>and </a:t>
            </a:r>
            <a:r>
              <a:rPr lang="en-US" sz="1600" dirty="0">
                <a:solidFill>
                  <a:srgbClr val="FFE5E5"/>
                </a:solidFill>
                <a:latin typeface="DM Sans" pitchFamily="34" charset="0"/>
                <a:ea typeface="DM Sans" pitchFamily="34" charset="-122"/>
                <a:cs typeface="DM Sans" pitchFamily="34" charset="-120"/>
              </a:rPr>
              <a:t>multilingual support</a:t>
            </a:r>
            <a:endParaRPr lang="en-US" sz="1600" dirty="0"/>
          </a:p>
        </p:txBody>
      </p:sp>
      <p:sp>
        <p:nvSpPr>
          <p:cNvPr id="9" name="Shape 7"/>
          <p:cNvSpPr/>
          <p:nvPr/>
        </p:nvSpPr>
        <p:spPr>
          <a:xfrm>
            <a:off x="758309" y="4352330"/>
            <a:ext cx="94774" cy="94774"/>
          </a:xfrm>
          <a:prstGeom prst="roundRect">
            <a:avLst>
              <a:gd name="adj" fmla="val 482411"/>
            </a:avLst>
          </a:prstGeom>
          <a:solidFill>
            <a:srgbClr val="C91313"/>
          </a:solidFill>
          <a:ln/>
        </p:spPr>
      </p:sp>
      <p:sp>
        <p:nvSpPr>
          <p:cNvPr id="10" name="Text 8"/>
          <p:cNvSpPr/>
          <p:nvPr/>
        </p:nvSpPr>
        <p:spPr>
          <a:xfrm>
            <a:off x="1042630" y="4251722"/>
            <a:ext cx="3408998"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Data Privacy Concerns</a:t>
            </a:r>
            <a:endParaRPr lang="en-US" sz="1950" dirty="0"/>
          </a:p>
        </p:txBody>
      </p:sp>
      <p:sp>
        <p:nvSpPr>
          <p:cNvPr id="11" name="Text 9"/>
          <p:cNvSpPr/>
          <p:nvPr/>
        </p:nvSpPr>
        <p:spPr>
          <a:xfrm>
            <a:off x="1042630" y="4677132"/>
            <a:ext cx="12829461" cy="303252"/>
          </a:xfrm>
          <a:prstGeom prst="rect">
            <a:avLst/>
          </a:prstGeom>
          <a:noFill/>
          <a:ln/>
        </p:spPr>
        <p:txBody>
          <a:bodyPr wrap="non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Sensitive business information shared across networks. Solution: Encryption, permissioned blockchain, and clear data governance frameworks</a:t>
            </a:r>
            <a:endParaRPr lang="en-US" sz="1600" dirty="0"/>
          </a:p>
        </p:txBody>
      </p:sp>
      <p:sp>
        <p:nvSpPr>
          <p:cNvPr id="12" name="Shape 10"/>
          <p:cNvSpPr/>
          <p:nvPr/>
        </p:nvSpPr>
        <p:spPr>
          <a:xfrm>
            <a:off x="758309" y="5460087"/>
            <a:ext cx="94774" cy="94774"/>
          </a:xfrm>
          <a:prstGeom prst="roundRect">
            <a:avLst>
              <a:gd name="adj" fmla="val 482411"/>
            </a:avLst>
          </a:prstGeom>
          <a:solidFill>
            <a:srgbClr val="C91313"/>
          </a:solidFill>
          <a:ln/>
        </p:spPr>
      </p:sp>
      <p:sp>
        <p:nvSpPr>
          <p:cNvPr id="13" name="Text 11"/>
          <p:cNvSpPr/>
          <p:nvPr/>
        </p:nvSpPr>
        <p:spPr>
          <a:xfrm>
            <a:off x="1042630" y="5359479"/>
            <a:ext cx="3456027"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Integration Complexity</a:t>
            </a:r>
            <a:endParaRPr lang="en-US" sz="1950" dirty="0"/>
          </a:p>
        </p:txBody>
      </p:sp>
      <p:sp>
        <p:nvSpPr>
          <p:cNvPr id="14" name="Text 12"/>
          <p:cNvSpPr/>
          <p:nvPr/>
        </p:nvSpPr>
        <p:spPr>
          <a:xfrm>
            <a:off x="1042630" y="5784890"/>
            <a:ext cx="12829461" cy="303252"/>
          </a:xfrm>
          <a:prstGeom prst="rect">
            <a:avLst/>
          </a:prstGeom>
          <a:noFill/>
          <a:ln/>
        </p:spPr>
        <p:txBody>
          <a:bodyPr wrap="non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Connecting diverse legacy systems and stakeholders. Solution: API-based architecture, standardized data formats, phased integration </a:t>
            </a:r>
            <a:endParaRPr lang="en-US" sz="1600" dirty="0" smtClean="0">
              <a:solidFill>
                <a:srgbClr val="FFE5E5"/>
              </a:solidFill>
              <a:latin typeface="DM Sans" pitchFamily="34" charset="0"/>
              <a:ea typeface="DM Sans" pitchFamily="34" charset="-122"/>
              <a:cs typeface="DM Sans" pitchFamily="34" charset="-120"/>
            </a:endParaRPr>
          </a:p>
          <a:p>
            <a:pPr marL="0" indent="0" algn="l">
              <a:lnSpc>
                <a:spcPts val="2350"/>
              </a:lnSpc>
              <a:buNone/>
            </a:pPr>
            <a:r>
              <a:rPr lang="en-US" sz="1600" dirty="0" smtClean="0">
                <a:solidFill>
                  <a:srgbClr val="FFE5E5"/>
                </a:solidFill>
                <a:latin typeface="DM Sans" pitchFamily="34" charset="0"/>
                <a:ea typeface="DM Sans" pitchFamily="34" charset="-122"/>
                <a:cs typeface="DM Sans" pitchFamily="34" charset="-120"/>
              </a:rPr>
              <a:t>approach</a:t>
            </a:r>
            <a:endParaRPr lang="en-US" sz="1600" dirty="0"/>
          </a:p>
        </p:txBody>
      </p:sp>
      <p:sp>
        <p:nvSpPr>
          <p:cNvPr id="15" name="Shape 13"/>
          <p:cNvSpPr/>
          <p:nvPr/>
        </p:nvSpPr>
        <p:spPr>
          <a:xfrm>
            <a:off x="758309" y="6567845"/>
            <a:ext cx="94774" cy="94774"/>
          </a:xfrm>
          <a:prstGeom prst="roundRect">
            <a:avLst>
              <a:gd name="adj" fmla="val 482411"/>
            </a:avLst>
          </a:prstGeom>
          <a:solidFill>
            <a:srgbClr val="C91313"/>
          </a:solidFill>
          <a:ln/>
        </p:spPr>
      </p:sp>
      <p:sp>
        <p:nvSpPr>
          <p:cNvPr id="16" name="Text 14"/>
          <p:cNvSpPr/>
          <p:nvPr/>
        </p:nvSpPr>
        <p:spPr>
          <a:xfrm>
            <a:off x="1042630" y="6467237"/>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Cost Barriers</a:t>
            </a:r>
            <a:endParaRPr lang="en-US" sz="1950" dirty="0"/>
          </a:p>
        </p:txBody>
      </p:sp>
      <p:sp>
        <p:nvSpPr>
          <p:cNvPr id="17" name="Text 15"/>
          <p:cNvSpPr/>
          <p:nvPr/>
        </p:nvSpPr>
        <p:spPr>
          <a:xfrm>
            <a:off x="1042630" y="6892647"/>
            <a:ext cx="12829461"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Initial investment concerns for smaller operators. Solution: Subscription models, cooperative platforms, government incentives, and demonstrable ROI</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670322" y="460891"/>
            <a:ext cx="6551176" cy="551259"/>
          </a:xfrm>
          <a:prstGeom prst="rect">
            <a:avLst/>
          </a:prstGeom>
          <a:noFill/>
          <a:ln/>
        </p:spPr>
        <p:txBody>
          <a:bodyPr wrap="none" lIns="0" tIns="0" rIns="0" bIns="0" rtlCol="0" anchor="t"/>
          <a:lstStyle/>
          <a:p>
            <a:pPr marL="0" indent="0" algn="l">
              <a:lnSpc>
                <a:spcPts val="4300"/>
              </a:lnSpc>
              <a:buNone/>
            </a:pPr>
            <a:r>
              <a:rPr lang="en-US" sz="3450" dirty="0">
                <a:solidFill>
                  <a:srgbClr val="FAEBEB"/>
                </a:solidFill>
                <a:latin typeface="Dela Gothic One" pitchFamily="34" charset="0"/>
                <a:ea typeface="Dela Gothic One" pitchFamily="34" charset="-122"/>
                <a:cs typeface="Dela Gothic One" pitchFamily="34" charset="-120"/>
              </a:rPr>
              <a:t>The Role of Policymakers</a:t>
            </a:r>
            <a:endParaRPr lang="en-US" sz="3450" dirty="0"/>
          </a:p>
        </p:txBody>
      </p:sp>
      <p:sp>
        <p:nvSpPr>
          <p:cNvPr id="3" name="Text 1"/>
          <p:cNvSpPr/>
          <p:nvPr/>
        </p:nvSpPr>
        <p:spPr>
          <a:xfrm>
            <a:off x="670322" y="1347311"/>
            <a:ext cx="13289756" cy="536258"/>
          </a:xfrm>
          <a:prstGeom prst="rect">
            <a:avLst/>
          </a:prstGeom>
          <a:noFill/>
          <a:ln/>
        </p:spPr>
        <p:txBody>
          <a:bodyPr wrap="square" lIns="0" tIns="0" rIns="0" bIns="0" rtlCol="0" anchor="t"/>
          <a:lstStyle/>
          <a:p>
            <a:pPr marL="0" indent="0" algn="l">
              <a:lnSpc>
                <a:spcPts val="2100"/>
              </a:lnSpc>
              <a:buNone/>
            </a:pPr>
            <a:r>
              <a:rPr lang="en-US" sz="1600" dirty="0">
                <a:solidFill>
                  <a:srgbClr val="FFE5E5"/>
                </a:solidFill>
                <a:latin typeface="DM Sans" pitchFamily="34" charset="0"/>
                <a:ea typeface="DM Sans" pitchFamily="34" charset="-122"/>
                <a:cs typeface="DM Sans" pitchFamily="34" charset="-120"/>
              </a:rPr>
              <a:t>Government support and regulatory frameworks are crucial for widespread AI adoption in Halal supply chains. Policymakers can accelerate transformation through strategic initiatives.</a:t>
            </a:r>
            <a:endParaRPr lang="en-US" sz="1600" dirty="0"/>
          </a:p>
        </p:txBody>
      </p:sp>
      <p:sp>
        <p:nvSpPr>
          <p:cNvPr id="4" name="Shape 2"/>
          <p:cNvSpPr/>
          <p:nvPr/>
        </p:nvSpPr>
        <p:spPr>
          <a:xfrm>
            <a:off x="670322" y="2072045"/>
            <a:ext cx="670322" cy="1005483"/>
          </a:xfrm>
          <a:prstGeom prst="roundRect">
            <a:avLst>
              <a:gd name="adj" fmla="val 360041"/>
            </a:avLst>
          </a:prstGeom>
          <a:solidFill>
            <a:srgbClr val="740B0B"/>
          </a:solidFill>
          <a:ln w="7620">
            <a:solidFill>
              <a:srgbClr val="8D2424"/>
            </a:solidFill>
            <a:prstDash val="solid"/>
          </a:ln>
        </p:spPr>
      </p:sp>
      <p:sp>
        <p:nvSpPr>
          <p:cNvPr id="6" name="Text 3"/>
          <p:cNvSpPr/>
          <p:nvPr/>
        </p:nvSpPr>
        <p:spPr>
          <a:xfrm>
            <a:off x="1508165" y="2239566"/>
            <a:ext cx="3556754" cy="275630"/>
          </a:xfrm>
          <a:prstGeom prst="rect">
            <a:avLst/>
          </a:prstGeom>
          <a:noFill/>
          <a:ln/>
        </p:spPr>
        <p:txBody>
          <a:bodyPr wrap="none" lIns="0" tIns="0" rIns="0" bIns="0" rtlCol="0" anchor="t"/>
          <a:lstStyle/>
          <a:p>
            <a:pPr marL="0" indent="0" algn="l">
              <a:lnSpc>
                <a:spcPts val="2150"/>
              </a:lnSpc>
              <a:buNone/>
            </a:pPr>
            <a:r>
              <a:rPr lang="en-US" sz="1700" dirty="0">
                <a:solidFill>
                  <a:srgbClr val="FFE5E5"/>
                </a:solidFill>
                <a:latin typeface="Dela Gothic One" pitchFamily="34" charset="0"/>
                <a:ea typeface="Dela Gothic One" pitchFamily="34" charset="-122"/>
                <a:cs typeface="Dela Gothic One" pitchFamily="34" charset="-120"/>
              </a:rPr>
              <a:t>Standardization Initiatives</a:t>
            </a:r>
            <a:endParaRPr lang="en-US" sz="1700" dirty="0"/>
          </a:p>
        </p:txBody>
      </p:sp>
      <p:sp>
        <p:nvSpPr>
          <p:cNvPr id="7" name="Text 4"/>
          <p:cNvSpPr/>
          <p:nvPr/>
        </p:nvSpPr>
        <p:spPr>
          <a:xfrm>
            <a:off x="1508165" y="2615684"/>
            <a:ext cx="12451913" cy="268129"/>
          </a:xfrm>
          <a:prstGeom prst="rect">
            <a:avLst/>
          </a:prstGeom>
          <a:noFill/>
          <a:ln/>
        </p:spPr>
        <p:txBody>
          <a:bodyPr wrap="none" lIns="0" tIns="0" rIns="0" bIns="0" rtlCol="0" anchor="t"/>
          <a:lstStyle/>
          <a:p>
            <a:pPr marL="0" indent="0" algn="l">
              <a:lnSpc>
                <a:spcPts val="2100"/>
              </a:lnSpc>
              <a:buNone/>
            </a:pPr>
            <a:r>
              <a:rPr lang="en-US" sz="1600" dirty="0">
                <a:solidFill>
                  <a:srgbClr val="FFE5E5"/>
                </a:solidFill>
                <a:latin typeface="DM Sans" pitchFamily="34" charset="0"/>
                <a:ea typeface="DM Sans" pitchFamily="34" charset="-122"/>
                <a:cs typeface="DM Sans" pitchFamily="34" charset="-120"/>
              </a:rPr>
              <a:t>Develop </a:t>
            </a:r>
            <a:r>
              <a:rPr lang="en-US" sz="1600" dirty="0">
                <a:solidFill>
                  <a:schemeClr val="accent4"/>
                </a:solidFill>
                <a:latin typeface="DM Sans" pitchFamily="34" charset="0"/>
                <a:ea typeface="DM Sans" pitchFamily="34" charset="-122"/>
                <a:cs typeface="DM Sans" pitchFamily="34" charset="-120"/>
              </a:rPr>
              <a:t>unified data standards </a:t>
            </a:r>
            <a:r>
              <a:rPr lang="en-US" sz="1600" dirty="0">
                <a:solidFill>
                  <a:srgbClr val="FFE5E5"/>
                </a:solidFill>
                <a:latin typeface="DM Sans" pitchFamily="34" charset="0"/>
                <a:ea typeface="DM Sans" pitchFamily="34" charset="-122"/>
                <a:cs typeface="DM Sans" pitchFamily="34" charset="-120"/>
              </a:rPr>
              <a:t>and interoperability requirements for AI systems across certification bodies</a:t>
            </a:r>
            <a:endParaRPr lang="en-US" sz="1600" dirty="0"/>
          </a:p>
        </p:txBody>
      </p:sp>
      <p:sp>
        <p:nvSpPr>
          <p:cNvPr id="8" name="Shape 5"/>
          <p:cNvSpPr/>
          <p:nvPr/>
        </p:nvSpPr>
        <p:spPr>
          <a:xfrm>
            <a:off x="670322" y="3245048"/>
            <a:ext cx="670322" cy="1005483"/>
          </a:xfrm>
          <a:prstGeom prst="roundRect">
            <a:avLst>
              <a:gd name="adj" fmla="val 360041"/>
            </a:avLst>
          </a:prstGeom>
          <a:solidFill>
            <a:srgbClr val="740B0B"/>
          </a:solidFill>
          <a:ln w="7620">
            <a:solidFill>
              <a:srgbClr val="8D2424"/>
            </a:solidFill>
            <a:prstDash val="solid"/>
          </a:ln>
        </p:spPr>
      </p:sp>
      <p:sp>
        <p:nvSpPr>
          <p:cNvPr id="10" name="Text 6"/>
          <p:cNvSpPr/>
          <p:nvPr/>
        </p:nvSpPr>
        <p:spPr>
          <a:xfrm>
            <a:off x="1508165" y="3412569"/>
            <a:ext cx="2663071" cy="275630"/>
          </a:xfrm>
          <a:prstGeom prst="rect">
            <a:avLst/>
          </a:prstGeom>
          <a:noFill/>
          <a:ln/>
        </p:spPr>
        <p:txBody>
          <a:bodyPr wrap="none" lIns="0" tIns="0" rIns="0" bIns="0" rtlCol="0" anchor="t"/>
          <a:lstStyle/>
          <a:p>
            <a:pPr marL="0" indent="0" algn="l">
              <a:lnSpc>
                <a:spcPts val="2150"/>
              </a:lnSpc>
              <a:buNone/>
            </a:pPr>
            <a:r>
              <a:rPr lang="en-US" sz="1700" dirty="0">
                <a:solidFill>
                  <a:srgbClr val="FFE5E5"/>
                </a:solidFill>
                <a:latin typeface="Dela Gothic One" pitchFamily="34" charset="0"/>
                <a:ea typeface="Dela Gothic One" pitchFamily="34" charset="-122"/>
                <a:cs typeface="Dela Gothic One" pitchFamily="34" charset="-120"/>
              </a:rPr>
              <a:t>Financial Incentives</a:t>
            </a:r>
            <a:endParaRPr lang="en-US" sz="1700" dirty="0"/>
          </a:p>
        </p:txBody>
      </p:sp>
      <p:sp>
        <p:nvSpPr>
          <p:cNvPr id="11" name="Text 7"/>
          <p:cNvSpPr/>
          <p:nvPr/>
        </p:nvSpPr>
        <p:spPr>
          <a:xfrm>
            <a:off x="1508165" y="3788688"/>
            <a:ext cx="12451913" cy="268129"/>
          </a:xfrm>
          <a:prstGeom prst="rect">
            <a:avLst/>
          </a:prstGeom>
          <a:noFill/>
          <a:ln/>
        </p:spPr>
        <p:txBody>
          <a:bodyPr wrap="none" lIns="0" tIns="0" rIns="0" bIns="0" rtlCol="0" anchor="t"/>
          <a:lstStyle/>
          <a:p>
            <a:pPr marL="0" indent="0" algn="l">
              <a:lnSpc>
                <a:spcPts val="2100"/>
              </a:lnSpc>
              <a:buNone/>
            </a:pPr>
            <a:r>
              <a:rPr lang="en-US" sz="1600" dirty="0">
                <a:solidFill>
                  <a:schemeClr val="accent4"/>
                </a:solidFill>
                <a:latin typeface="DM Sans" pitchFamily="34" charset="0"/>
                <a:ea typeface="DM Sans" pitchFamily="34" charset="-122"/>
                <a:cs typeface="DM Sans" pitchFamily="34" charset="-120"/>
              </a:rPr>
              <a:t>Tax credits</a:t>
            </a:r>
            <a:r>
              <a:rPr lang="en-US" sz="1600" dirty="0">
                <a:solidFill>
                  <a:srgbClr val="FFE5E5"/>
                </a:solidFill>
                <a:latin typeface="DM Sans" pitchFamily="34" charset="0"/>
                <a:ea typeface="DM Sans" pitchFamily="34" charset="-122"/>
                <a:cs typeface="DM Sans" pitchFamily="34" charset="-120"/>
              </a:rPr>
              <a:t>, grants, or subsidized loans for businesses implementing AI-enabled compliance systems</a:t>
            </a:r>
            <a:endParaRPr lang="en-US" sz="1600" dirty="0"/>
          </a:p>
        </p:txBody>
      </p:sp>
      <p:sp>
        <p:nvSpPr>
          <p:cNvPr id="12" name="Shape 8"/>
          <p:cNvSpPr/>
          <p:nvPr/>
        </p:nvSpPr>
        <p:spPr>
          <a:xfrm>
            <a:off x="670322" y="4418052"/>
            <a:ext cx="670322" cy="1005483"/>
          </a:xfrm>
          <a:prstGeom prst="roundRect">
            <a:avLst>
              <a:gd name="adj" fmla="val 360041"/>
            </a:avLst>
          </a:prstGeom>
          <a:solidFill>
            <a:srgbClr val="740B0B"/>
          </a:solidFill>
          <a:ln w="7620">
            <a:solidFill>
              <a:srgbClr val="8D2424"/>
            </a:solidFill>
            <a:prstDash val="solid"/>
          </a:ln>
        </p:spPr>
      </p:sp>
      <p:sp>
        <p:nvSpPr>
          <p:cNvPr id="14" name="Text 9"/>
          <p:cNvSpPr/>
          <p:nvPr/>
        </p:nvSpPr>
        <p:spPr>
          <a:xfrm>
            <a:off x="1508165" y="4585573"/>
            <a:ext cx="2697718" cy="275630"/>
          </a:xfrm>
          <a:prstGeom prst="rect">
            <a:avLst/>
          </a:prstGeom>
          <a:noFill/>
          <a:ln/>
        </p:spPr>
        <p:txBody>
          <a:bodyPr wrap="none" lIns="0" tIns="0" rIns="0" bIns="0" rtlCol="0" anchor="t"/>
          <a:lstStyle/>
          <a:p>
            <a:pPr marL="0" indent="0" algn="l">
              <a:lnSpc>
                <a:spcPts val="2150"/>
              </a:lnSpc>
              <a:buNone/>
            </a:pPr>
            <a:r>
              <a:rPr lang="en-US" sz="1700" dirty="0">
                <a:solidFill>
                  <a:srgbClr val="FFE5E5"/>
                </a:solidFill>
                <a:latin typeface="Dela Gothic One" pitchFamily="34" charset="0"/>
                <a:ea typeface="Dela Gothic One" pitchFamily="34" charset="-122"/>
                <a:cs typeface="Dela Gothic One" pitchFamily="34" charset="-120"/>
              </a:rPr>
              <a:t>Education &amp; Training</a:t>
            </a:r>
            <a:endParaRPr lang="en-US" sz="1700" dirty="0"/>
          </a:p>
        </p:txBody>
      </p:sp>
      <p:sp>
        <p:nvSpPr>
          <p:cNvPr id="15" name="Text 10"/>
          <p:cNvSpPr/>
          <p:nvPr/>
        </p:nvSpPr>
        <p:spPr>
          <a:xfrm>
            <a:off x="1508165" y="4961692"/>
            <a:ext cx="12451913" cy="268129"/>
          </a:xfrm>
          <a:prstGeom prst="rect">
            <a:avLst/>
          </a:prstGeom>
          <a:noFill/>
          <a:ln/>
        </p:spPr>
        <p:txBody>
          <a:bodyPr wrap="none" lIns="0" tIns="0" rIns="0" bIns="0" rtlCol="0" anchor="t"/>
          <a:lstStyle/>
          <a:p>
            <a:pPr marL="0" indent="0" algn="l">
              <a:lnSpc>
                <a:spcPts val="2100"/>
              </a:lnSpc>
              <a:buNone/>
            </a:pPr>
            <a:r>
              <a:rPr lang="en-US" sz="1600" dirty="0">
                <a:solidFill>
                  <a:srgbClr val="FFE5E5"/>
                </a:solidFill>
                <a:latin typeface="DM Sans" pitchFamily="34" charset="0"/>
                <a:ea typeface="DM Sans" pitchFamily="34" charset="-122"/>
                <a:cs typeface="DM Sans" pitchFamily="34" charset="-120"/>
              </a:rPr>
              <a:t>Fund programs to </a:t>
            </a:r>
            <a:r>
              <a:rPr lang="en-US" sz="1600" dirty="0">
                <a:solidFill>
                  <a:schemeClr val="accent4"/>
                </a:solidFill>
                <a:latin typeface="DM Sans" pitchFamily="34" charset="0"/>
                <a:ea typeface="DM Sans" pitchFamily="34" charset="-122"/>
                <a:cs typeface="DM Sans" pitchFamily="34" charset="-120"/>
              </a:rPr>
              <a:t>develop workforce skills in AI</a:t>
            </a:r>
            <a:r>
              <a:rPr lang="en-US" sz="1600" dirty="0">
                <a:solidFill>
                  <a:srgbClr val="FFE5E5"/>
                </a:solidFill>
                <a:latin typeface="DM Sans" pitchFamily="34" charset="0"/>
                <a:ea typeface="DM Sans" pitchFamily="34" charset="-122"/>
                <a:cs typeface="DM Sans" pitchFamily="34" charset="-120"/>
              </a:rPr>
              <a:t>, blockchain, and digital supply chain management</a:t>
            </a:r>
            <a:endParaRPr lang="en-US" sz="1600" dirty="0"/>
          </a:p>
        </p:txBody>
      </p:sp>
      <p:sp>
        <p:nvSpPr>
          <p:cNvPr id="16" name="Shape 11"/>
          <p:cNvSpPr/>
          <p:nvPr/>
        </p:nvSpPr>
        <p:spPr>
          <a:xfrm>
            <a:off x="670322" y="5591056"/>
            <a:ext cx="670322" cy="1005483"/>
          </a:xfrm>
          <a:prstGeom prst="roundRect">
            <a:avLst>
              <a:gd name="adj" fmla="val 360041"/>
            </a:avLst>
          </a:prstGeom>
          <a:solidFill>
            <a:srgbClr val="740B0B"/>
          </a:solidFill>
          <a:ln w="7620">
            <a:solidFill>
              <a:srgbClr val="8D2424"/>
            </a:solidFill>
            <a:prstDash val="solid"/>
          </a:ln>
        </p:spPr>
      </p:sp>
      <p:sp>
        <p:nvSpPr>
          <p:cNvPr id="18" name="Text 12"/>
          <p:cNvSpPr/>
          <p:nvPr/>
        </p:nvSpPr>
        <p:spPr>
          <a:xfrm>
            <a:off x="1508165" y="5758577"/>
            <a:ext cx="3224093" cy="275630"/>
          </a:xfrm>
          <a:prstGeom prst="rect">
            <a:avLst/>
          </a:prstGeom>
          <a:noFill/>
          <a:ln/>
        </p:spPr>
        <p:txBody>
          <a:bodyPr wrap="none" lIns="0" tIns="0" rIns="0" bIns="0" rtlCol="0" anchor="t"/>
          <a:lstStyle/>
          <a:p>
            <a:pPr marL="0" indent="0" algn="l">
              <a:lnSpc>
                <a:spcPts val="2150"/>
              </a:lnSpc>
              <a:buNone/>
            </a:pPr>
            <a:r>
              <a:rPr lang="en-US" sz="1700" dirty="0">
                <a:solidFill>
                  <a:srgbClr val="FFE5E5"/>
                </a:solidFill>
                <a:latin typeface="Dela Gothic One" pitchFamily="34" charset="0"/>
                <a:ea typeface="Dela Gothic One" pitchFamily="34" charset="-122"/>
                <a:cs typeface="Dela Gothic One" pitchFamily="34" charset="-120"/>
              </a:rPr>
              <a:t>Research &amp; Development</a:t>
            </a:r>
            <a:endParaRPr lang="en-US" sz="1700" dirty="0"/>
          </a:p>
        </p:txBody>
      </p:sp>
      <p:sp>
        <p:nvSpPr>
          <p:cNvPr id="19" name="Text 13"/>
          <p:cNvSpPr/>
          <p:nvPr/>
        </p:nvSpPr>
        <p:spPr>
          <a:xfrm>
            <a:off x="1508165" y="6134695"/>
            <a:ext cx="12451913" cy="268129"/>
          </a:xfrm>
          <a:prstGeom prst="rect">
            <a:avLst/>
          </a:prstGeom>
          <a:noFill/>
          <a:ln/>
        </p:spPr>
        <p:txBody>
          <a:bodyPr wrap="none" lIns="0" tIns="0" rIns="0" bIns="0" rtlCol="0" anchor="t"/>
          <a:lstStyle/>
          <a:p>
            <a:pPr marL="0" indent="0" algn="l">
              <a:lnSpc>
                <a:spcPts val="2100"/>
              </a:lnSpc>
              <a:buNone/>
            </a:pPr>
            <a:r>
              <a:rPr lang="en-US" sz="1400" dirty="0">
                <a:solidFill>
                  <a:srgbClr val="FFE5E5"/>
                </a:solidFill>
                <a:latin typeface="DM Sans" pitchFamily="34" charset="0"/>
                <a:ea typeface="DM Sans" pitchFamily="34" charset="-122"/>
                <a:cs typeface="DM Sans" pitchFamily="34" charset="-120"/>
              </a:rPr>
              <a:t>Support innovation through public-private partnerships and dedicated research funding for Halal tech solutions</a:t>
            </a:r>
            <a:endParaRPr lang="en-US" sz="1400" dirty="0"/>
          </a:p>
        </p:txBody>
      </p:sp>
      <p:sp>
        <p:nvSpPr>
          <p:cNvPr id="20" name="Shape 14"/>
          <p:cNvSpPr/>
          <p:nvPr/>
        </p:nvSpPr>
        <p:spPr>
          <a:xfrm>
            <a:off x="670322" y="6764060"/>
            <a:ext cx="670322" cy="1005483"/>
          </a:xfrm>
          <a:prstGeom prst="roundRect">
            <a:avLst>
              <a:gd name="adj" fmla="val 360041"/>
            </a:avLst>
          </a:prstGeom>
          <a:solidFill>
            <a:srgbClr val="740B0B"/>
          </a:solidFill>
          <a:ln w="7620">
            <a:solidFill>
              <a:srgbClr val="8D2424"/>
            </a:solidFill>
            <a:prstDash val="solid"/>
          </a:ln>
        </p:spPr>
      </p:sp>
      <p:sp>
        <p:nvSpPr>
          <p:cNvPr id="22" name="Text 15"/>
          <p:cNvSpPr/>
          <p:nvPr/>
        </p:nvSpPr>
        <p:spPr>
          <a:xfrm>
            <a:off x="1508165" y="6931581"/>
            <a:ext cx="3678674" cy="275630"/>
          </a:xfrm>
          <a:prstGeom prst="rect">
            <a:avLst/>
          </a:prstGeom>
          <a:noFill/>
          <a:ln/>
        </p:spPr>
        <p:txBody>
          <a:bodyPr wrap="none" lIns="0" tIns="0" rIns="0" bIns="0" rtlCol="0" anchor="t"/>
          <a:lstStyle/>
          <a:p>
            <a:pPr marL="0" indent="0" algn="l">
              <a:lnSpc>
                <a:spcPts val="2150"/>
              </a:lnSpc>
              <a:buNone/>
            </a:pPr>
            <a:r>
              <a:rPr lang="en-US" sz="1700" dirty="0">
                <a:solidFill>
                  <a:srgbClr val="FFE5E5"/>
                </a:solidFill>
                <a:latin typeface="Dela Gothic One" pitchFamily="34" charset="0"/>
                <a:ea typeface="Dela Gothic One" pitchFamily="34" charset="-122"/>
                <a:cs typeface="Dela Gothic One" pitchFamily="34" charset="-120"/>
              </a:rPr>
              <a:t>Infrastructure Development</a:t>
            </a:r>
            <a:endParaRPr lang="en-US" sz="1700" dirty="0"/>
          </a:p>
        </p:txBody>
      </p:sp>
      <p:sp>
        <p:nvSpPr>
          <p:cNvPr id="23" name="Text 16"/>
          <p:cNvSpPr/>
          <p:nvPr/>
        </p:nvSpPr>
        <p:spPr>
          <a:xfrm>
            <a:off x="1508165" y="7307699"/>
            <a:ext cx="12451913" cy="268129"/>
          </a:xfrm>
          <a:prstGeom prst="rect">
            <a:avLst/>
          </a:prstGeom>
          <a:noFill/>
          <a:ln/>
        </p:spPr>
        <p:txBody>
          <a:bodyPr wrap="none" lIns="0" tIns="0" rIns="0" bIns="0" rtlCol="0" anchor="t"/>
          <a:lstStyle/>
          <a:p>
            <a:pPr marL="0" indent="0" algn="l">
              <a:lnSpc>
                <a:spcPts val="2100"/>
              </a:lnSpc>
              <a:buNone/>
            </a:pPr>
            <a:r>
              <a:rPr lang="en-US" sz="1600" dirty="0">
                <a:solidFill>
                  <a:srgbClr val="FFE5E5"/>
                </a:solidFill>
                <a:latin typeface="DM Sans" pitchFamily="34" charset="0"/>
                <a:ea typeface="DM Sans" pitchFamily="34" charset="-122"/>
                <a:cs typeface="DM Sans" pitchFamily="34" charset="-120"/>
              </a:rPr>
              <a:t>Invest in digital infrastructure, particularly in rural areas where food production originates</a:t>
            </a:r>
            <a:endParaRPr lang="en-US" sz="1600" dirty="0"/>
          </a:p>
        </p:txBody>
      </p:sp>
      <p:pic>
        <p:nvPicPr>
          <p:cNvPr id="24" name="Image 0" descr="preencoded.png"/>
          <p:cNvPicPr>
            <a:picLocks noChangeAspect="1"/>
          </p:cNvPicPr>
          <p:nvPr/>
        </p:nvPicPr>
        <p:blipFill>
          <a:blip r:embed="rId3"/>
          <a:stretch>
            <a:fillRect/>
          </a:stretch>
        </p:blipFill>
        <p:spPr>
          <a:xfrm>
            <a:off x="11081288" y="1883568"/>
            <a:ext cx="3549112" cy="6191049"/>
          </a:xfrm>
          <a:prstGeom prst="rect">
            <a:avLst/>
          </a:prstGeom>
        </p:spPr>
      </p:pic>
      <p:pic>
        <p:nvPicPr>
          <p:cNvPr id="25" name="Image 1" descr="preencoded.png"/>
          <p:cNvPicPr>
            <a:picLocks noChangeAspect="1"/>
          </p:cNvPicPr>
          <p:nvPr/>
        </p:nvPicPr>
        <p:blipFill>
          <a:blip r:embed="rId4">
            <a:duotone>
              <a:schemeClr val="accent1">
                <a:shade val="45000"/>
                <a:satMod val="135000"/>
              </a:schemeClr>
              <a:prstClr val="white"/>
            </a:duotone>
          </a:blip>
          <a:stretch>
            <a:fillRect/>
          </a:stretch>
        </p:blipFill>
        <p:spPr>
          <a:xfrm>
            <a:off x="766976" y="2320477"/>
            <a:ext cx="498673" cy="498673"/>
          </a:xfrm>
          <a:prstGeom prst="rect">
            <a:avLst/>
          </a:prstGeom>
        </p:spPr>
      </p:pic>
      <p:pic>
        <p:nvPicPr>
          <p:cNvPr id="26" name="Image 2" descr="preencoded.png"/>
          <p:cNvPicPr>
            <a:picLocks noChangeAspect="1"/>
          </p:cNvPicPr>
          <p:nvPr/>
        </p:nvPicPr>
        <p:blipFill>
          <a:blip r:embed="rId5">
            <a:duotone>
              <a:schemeClr val="accent1">
                <a:shade val="45000"/>
                <a:satMod val="135000"/>
              </a:schemeClr>
              <a:prstClr val="white"/>
            </a:duotone>
          </a:blip>
          <a:stretch>
            <a:fillRect/>
          </a:stretch>
        </p:blipFill>
        <p:spPr>
          <a:xfrm>
            <a:off x="793143" y="7017464"/>
            <a:ext cx="498673" cy="498673"/>
          </a:xfrm>
          <a:prstGeom prst="rect">
            <a:avLst/>
          </a:prstGeom>
        </p:spPr>
      </p:pic>
      <p:pic>
        <p:nvPicPr>
          <p:cNvPr id="27" name="Image 3" descr="preencoded.png"/>
          <p:cNvPicPr>
            <a:picLocks noChangeAspect="1"/>
          </p:cNvPicPr>
          <p:nvPr/>
        </p:nvPicPr>
        <p:blipFill>
          <a:blip r:embed="rId6">
            <a:duotone>
              <a:schemeClr val="accent1">
                <a:shade val="45000"/>
                <a:satMod val="135000"/>
              </a:schemeClr>
              <a:prstClr val="white"/>
            </a:duotone>
          </a:blip>
          <a:stretch>
            <a:fillRect/>
          </a:stretch>
        </p:blipFill>
        <p:spPr>
          <a:xfrm>
            <a:off x="756086" y="3481507"/>
            <a:ext cx="498673" cy="498673"/>
          </a:xfrm>
          <a:prstGeom prst="rect">
            <a:avLst/>
          </a:prstGeom>
        </p:spPr>
      </p:pic>
      <p:pic>
        <p:nvPicPr>
          <p:cNvPr id="28" name="Image 4" descr="preencoded.png"/>
          <p:cNvPicPr>
            <a:picLocks noChangeAspect="1"/>
          </p:cNvPicPr>
          <p:nvPr/>
        </p:nvPicPr>
        <p:blipFill>
          <a:blip r:embed="rId7">
            <a:duotone>
              <a:schemeClr val="accent1">
                <a:shade val="45000"/>
                <a:satMod val="135000"/>
              </a:schemeClr>
              <a:prstClr val="white"/>
            </a:duotone>
          </a:blip>
          <a:stretch>
            <a:fillRect/>
          </a:stretch>
        </p:blipFill>
        <p:spPr>
          <a:xfrm>
            <a:off x="793142" y="5844460"/>
            <a:ext cx="498673" cy="498673"/>
          </a:xfrm>
          <a:prstGeom prst="rect">
            <a:avLst/>
          </a:prstGeom>
        </p:spPr>
      </p:pic>
      <p:pic>
        <p:nvPicPr>
          <p:cNvPr id="29" name="Image 3" descr="preencoded.png"/>
          <p:cNvPicPr>
            <a:picLocks noChangeAspect="1"/>
          </p:cNvPicPr>
          <p:nvPr/>
        </p:nvPicPr>
        <p:blipFill>
          <a:blip r:embed="rId8">
            <a:duotone>
              <a:prstClr val="black"/>
              <a:schemeClr val="accent1">
                <a:tint val="45000"/>
                <a:satMod val="400000"/>
              </a:schemeClr>
            </a:duotone>
          </a:blip>
          <a:stretch>
            <a:fillRect/>
          </a:stretch>
        </p:blipFill>
        <p:spPr>
          <a:xfrm>
            <a:off x="830202" y="4742952"/>
            <a:ext cx="424557" cy="42455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48983" y="725329"/>
            <a:ext cx="7813000" cy="544830"/>
          </a:xfrm>
          <a:prstGeom prst="rect">
            <a:avLst/>
          </a:prstGeom>
          <a:noFill/>
          <a:ln/>
        </p:spPr>
        <p:txBody>
          <a:bodyPr wrap="none" lIns="0" tIns="0" rIns="0" bIns="0" rtlCol="0" anchor="t"/>
          <a:lstStyle/>
          <a:p>
            <a:pPr marL="0" indent="0" algn="l">
              <a:lnSpc>
                <a:spcPts val="4250"/>
              </a:lnSpc>
              <a:buNone/>
            </a:pPr>
            <a:r>
              <a:rPr lang="en-US" sz="3400" dirty="0">
                <a:solidFill>
                  <a:srgbClr val="FAEBEB"/>
                </a:solidFill>
                <a:latin typeface="Dela Gothic One" pitchFamily="34" charset="0"/>
                <a:ea typeface="Dela Gothic One" pitchFamily="34" charset="-122"/>
                <a:cs typeface="Dela Gothic One" pitchFamily="34" charset="-120"/>
              </a:rPr>
              <a:t>Future Horizons: What's Next?</a:t>
            </a:r>
            <a:endParaRPr lang="en-US" sz="3400" dirty="0"/>
          </a:p>
        </p:txBody>
      </p:sp>
      <p:sp>
        <p:nvSpPr>
          <p:cNvPr id="4" name="Shape 1"/>
          <p:cNvSpPr/>
          <p:nvPr/>
        </p:nvSpPr>
        <p:spPr>
          <a:xfrm>
            <a:off x="6148983" y="1518523"/>
            <a:ext cx="22860" cy="5985748"/>
          </a:xfrm>
          <a:prstGeom prst="roundRect">
            <a:avLst>
              <a:gd name="adj" fmla="val 304347"/>
            </a:avLst>
          </a:prstGeom>
          <a:solidFill>
            <a:srgbClr val="8D2424"/>
          </a:solidFill>
          <a:ln/>
        </p:spPr>
      </p:sp>
      <p:sp>
        <p:nvSpPr>
          <p:cNvPr id="5" name="Shape 2"/>
          <p:cNvSpPr/>
          <p:nvPr/>
        </p:nvSpPr>
        <p:spPr>
          <a:xfrm>
            <a:off x="6171843" y="1518523"/>
            <a:ext cx="7818834" cy="1248013"/>
          </a:xfrm>
          <a:prstGeom prst="rect">
            <a:avLst/>
          </a:prstGeom>
          <a:solidFill>
            <a:srgbClr val="740B0B"/>
          </a:solidFill>
          <a:ln w="7620">
            <a:solidFill>
              <a:srgbClr val="8D2424"/>
            </a:solidFill>
            <a:prstDash val="solid"/>
          </a:ln>
        </p:spPr>
      </p:sp>
      <p:sp>
        <p:nvSpPr>
          <p:cNvPr id="6" name="Text 3"/>
          <p:cNvSpPr/>
          <p:nvPr/>
        </p:nvSpPr>
        <p:spPr>
          <a:xfrm>
            <a:off x="6337459" y="1691759"/>
            <a:ext cx="4612719" cy="272415"/>
          </a:xfrm>
          <a:prstGeom prst="rect">
            <a:avLst/>
          </a:prstGeom>
          <a:noFill/>
          <a:ln/>
        </p:spPr>
        <p:txBody>
          <a:bodyPr wrap="none" lIns="0" tIns="0" rIns="0" bIns="0" rtlCol="0" anchor="t"/>
          <a:lstStyle/>
          <a:p>
            <a:pPr marL="0" indent="0" algn="l">
              <a:lnSpc>
                <a:spcPts val="2100"/>
              </a:lnSpc>
              <a:buNone/>
            </a:pPr>
            <a:r>
              <a:rPr lang="en-US" sz="1700" dirty="0">
                <a:solidFill>
                  <a:srgbClr val="FFE5E5"/>
                </a:solidFill>
                <a:latin typeface="Dela Gothic One" pitchFamily="34" charset="0"/>
                <a:ea typeface="Dela Gothic One" pitchFamily="34" charset="-122"/>
                <a:cs typeface="Dela Gothic One" pitchFamily="34" charset="-120"/>
              </a:rPr>
              <a:t>Advanced Biometric Authentication</a:t>
            </a:r>
            <a:endParaRPr lang="en-US" sz="1700" dirty="0"/>
          </a:p>
        </p:txBody>
      </p:sp>
      <p:sp>
        <p:nvSpPr>
          <p:cNvPr id="7" name="Text 4"/>
          <p:cNvSpPr/>
          <p:nvPr/>
        </p:nvSpPr>
        <p:spPr>
          <a:xfrm>
            <a:off x="6337459" y="2063472"/>
            <a:ext cx="7479983" cy="529828"/>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DNA testing and molecular analysis integrated with AI for absolute product verification at the cellular level</a:t>
            </a:r>
            <a:endParaRPr lang="en-US" sz="1600" dirty="0"/>
          </a:p>
        </p:txBody>
      </p:sp>
      <p:sp>
        <p:nvSpPr>
          <p:cNvPr id="8" name="Shape 5"/>
          <p:cNvSpPr/>
          <p:nvPr/>
        </p:nvSpPr>
        <p:spPr>
          <a:xfrm>
            <a:off x="6171843" y="3097768"/>
            <a:ext cx="7818834" cy="1248013"/>
          </a:xfrm>
          <a:prstGeom prst="rect">
            <a:avLst/>
          </a:prstGeom>
          <a:solidFill>
            <a:srgbClr val="740B0B"/>
          </a:solidFill>
          <a:ln w="7620">
            <a:solidFill>
              <a:srgbClr val="8D2424"/>
            </a:solidFill>
            <a:prstDash val="solid"/>
          </a:ln>
        </p:spPr>
      </p:sp>
      <p:sp>
        <p:nvSpPr>
          <p:cNvPr id="9" name="Text 6"/>
          <p:cNvSpPr/>
          <p:nvPr/>
        </p:nvSpPr>
        <p:spPr>
          <a:xfrm>
            <a:off x="6337459" y="3271004"/>
            <a:ext cx="2639497" cy="272415"/>
          </a:xfrm>
          <a:prstGeom prst="rect">
            <a:avLst/>
          </a:prstGeom>
          <a:noFill/>
          <a:ln/>
        </p:spPr>
        <p:txBody>
          <a:bodyPr wrap="none" lIns="0" tIns="0" rIns="0" bIns="0" rtlCol="0" anchor="t"/>
          <a:lstStyle/>
          <a:p>
            <a:pPr marL="0" indent="0" algn="l">
              <a:lnSpc>
                <a:spcPts val="2100"/>
              </a:lnSpc>
              <a:buNone/>
            </a:pPr>
            <a:r>
              <a:rPr lang="en-US" sz="1700" dirty="0">
                <a:solidFill>
                  <a:srgbClr val="FFE5E5"/>
                </a:solidFill>
                <a:latin typeface="Dela Gothic One" pitchFamily="34" charset="0"/>
                <a:ea typeface="Dela Gothic One" pitchFamily="34" charset="-122"/>
                <a:cs typeface="Dela Gothic One" pitchFamily="34" charset="-120"/>
              </a:rPr>
              <a:t>Quantum Computing</a:t>
            </a:r>
            <a:endParaRPr lang="en-US" sz="1700" dirty="0"/>
          </a:p>
        </p:txBody>
      </p:sp>
      <p:sp>
        <p:nvSpPr>
          <p:cNvPr id="10" name="Text 7"/>
          <p:cNvSpPr/>
          <p:nvPr/>
        </p:nvSpPr>
        <p:spPr>
          <a:xfrm>
            <a:off x="6337459" y="3642717"/>
            <a:ext cx="7479983" cy="529828"/>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Exponentially faster processing for complex supply chain optimization across millions of variables simultaneously</a:t>
            </a:r>
            <a:endParaRPr lang="en-US" sz="1600" dirty="0"/>
          </a:p>
        </p:txBody>
      </p:sp>
      <p:sp>
        <p:nvSpPr>
          <p:cNvPr id="11" name="Shape 8"/>
          <p:cNvSpPr/>
          <p:nvPr/>
        </p:nvSpPr>
        <p:spPr>
          <a:xfrm>
            <a:off x="6171843" y="4677013"/>
            <a:ext cx="7818834" cy="1248013"/>
          </a:xfrm>
          <a:prstGeom prst="rect">
            <a:avLst/>
          </a:prstGeom>
          <a:solidFill>
            <a:srgbClr val="740B0B"/>
          </a:solidFill>
          <a:ln w="7620">
            <a:solidFill>
              <a:srgbClr val="8D2424"/>
            </a:solidFill>
            <a:prstDash val="solid"/>
          </a:ln>
        </p:spPr>
      </p:sp>
      <p:sp>
        <p:nvSpPr>
          <p:cNvPr id="12" name="Text 9"/>
          <p:cNvSpPr/>
          <p:nvPr/>
        </p:nvSpPr>
        <p:spPr>
          <a:xfrm>
            <a:off x="6337459" y="4850249"/>
            <a:ext cx="3224570" cy="272415"/>
          </a:xfrm>
          <a:prstGeom prst="rect">
            <a:avLst/>
          </a:prstGeom>
          <a:noFill/>
          <a:ln/>
        </p:spPr>
        <p:txBody>
          <a:bodyPr wrap="none" lIns="0" tIns="0" rIns="0" bIns="0" rtlCol="0" anchor="t"/>
          <a:lstStyle/>
          <a:p>
            <a:pPr marL="0" indent="0" algn="l">
              <a:lnSpc>
                <a:spcPts val="2100"/>
              </a:lnSpc>
              <a:buNone/>
            </a:pPr>
            <a:r>
              <a:rPr lang="en-US" sz="1700" dirty="0">
                <a:solidFill>
                  <a:srgbClr val="FFE5E5"/>
                </a:solidFill>
                <a:latin typeface="Dela Gothic One" pitchFamily="34" charset="0"/>
                <a:ea typeface="Dela Gothic One" pitchFamily="34" charset="-122"/>
                <a:cs typeface="Dela Gothic One" pitchFamily="34" charset="-120"/>
              </a:rPr>
              <a:t>Autonomous Compliance</a:t>
            </a:r>
            <a:endParaRPr lang="en-US" sz="1700" dirty="0"/>
          </a:p>
        </p:txBody>
      </p:sp>
      <p:sp>
        <p:nvSpPr>
          <p:cNvPr id="13" name="Text 10"/>
          <p:cNvSpPr/>
          <p:nvPr/>
        </p:nvSpPr>
        <p:spPr>
          <a:xfrm>
            <a:off x="6337459" y="5221962"/>
            <a:ext cx="7479983" cy="529828"/>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Self-executing smart contracts that automatically enforce Halal standards without human intervention</a:t>
            </a:r>
            <a:endParaRPr lang="en-US" sz="1600" dirty="0"/>
          </a:p>
        </p:txBody>
      </p:sp>
      <p:sp>
        <p:nvSpPr>
          <p:cNvPr id="14" name="Shape 11"/>
          <p:cNvSpPr/>
          <p:nvPr/>
        </p:nvSpPr>
        <p:spPr>
          <a:xfrm>
            <a:off x="6171843" y="6256258"/>
            <a:ext cx="7818834" cy="1248013"/>
          </a:xfrm>
          <a:prstGeom prst="rect">
            <a:avLst/>
          </a:prstGeom>
          <a:solidFill>
            <a:srgbClr val="740B0B"/>
          </a:solidFill>
          <a:ln w="7620">
            <a:solidFill>
              <a:srgbClr val="8D2424"/>
            </a:solidFill>
            <a:prstDash val="solid"/>
          </a:ln>
        </p:spPr>
      </p:sp>
      <p:sp>
        <p:nvSpPr>
          <p:cNvPr id="15" name="Text 12"/>
          <p:cNvSpPr/>
          <p:nvPr/>
        </p:nvSpPr>
        <p:spPr>
          <a:xfrm>
            <a:off x="6337459" y="6429494"/>
            <a:ext cx="3345061" cy="272415"/>
          </a:xfrm>
          <a:prstGeom prst="rect">
            <a:avLst/>
          </a:prstGeom>
          <a:noFill/>
          <a:ln/>
        </p:spPr>
        <p:txBody>
          <a:bodyPr wrap="none" lIns="0" tIns="0" rIns="0" bIns="0" rtlCol="0" anchor="t"/>
          <a:lstStyle/>
          <a:p>
            <a:pPr marL="0" indent="0" algn="l">
              <a:lnSpc>
                <a:spcPts val="2100"/>
              </a:lnSpc>
              <a:buNone/>
            </a:pPr>
            <a:r>
              <a:rPr lang="en-US" sz="1700" dirty="0">
                <a:solidFill>
                  <a:srgbClr val="FFE5E5"/>
                </a:solidFill>
                <a:latin typeface="Dela Gothic One" pitchFamily="34" charset="0"/>
                <a:ea typeface="Dela Gothic One" pitchFamily="34" charset="-122"/>
                <a:cs typeface="Dela Gothic One" pitchFamily="34" charset="-120"/>
              </a:rPr>
              <a:t>Predictive Quality Control</a:t>
            </a:r>
            <a:endParaRPr lang="en-US" sz="1700" dirty="0"/>
          </a:p>
        </p:txBody>
      </p:sp>
      <p:sp>
        <p:nvSpPr>
          <p:cNvPr id="16" name="Text 13"/>
          <p:cNvSpPr/>
          <p:nvPr/>
        </p:nvSpPr>
        <p:spPr>
          <a:xfrm>
            <a:off x="6337459" y="6801207"/>
            <a:ext cx="7479983" cy="529828"/>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AI systems that predict product quality issues before they occur based on environmental and processing data</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58309" y="783908"/>
            <a:ext cx="12764214" cy="623530"/>
          </a:xfrm>
          <a:prstGeom prst="rect">
            <a:avLst/>
          </a:prstGeom>
          <a:noFill/>
          <a:ln/>
        </p:spPr>
        <p:txBody>
          <a:bodyPr wrap="none" lIns="0" tIns="0" rIns="0" bIns="0" rtlCol="0" anchor="t"/>
          <a:lstStyle/>
          <a:p>
            <a:pPr marL="0" indent="0" algn="l">
              <a:lnSpc>
                <a:spcPts val="4900"/>
              </a:lnSpc>
              <a:buNone/>
            </a:pPr>
            <a:r>
              <a:rPr lang="en-US" sz="3900" dirty="0">
                <a:solidFill>
                  <a:srgbClr val="FAEBEB"/>
                </a:solidFill>
                <a:latin typeface="Dela Gothic One" pitchFamily="34" charset="0"/>
                <a:ea typeface="Dela Gothic One" pitchFamily="34" charset="-122"/>
                <a:cs typeface="Dela Gothic One" pitchFamily="34" charset="-120"/>
              </a:rPr>
              <a:t>Call to Action: Embrace the Transformation</a:t>
            </a:r>
            <a:endParaRPr lang="en-US" sz="3900" dirty="0"/>
          </a:p>
        </p:txBody>
      </p:sp>
      <p:sp>
        <p:nvSpPr>
          <p:cNvPr id="3" name="Shape 1"/>
          <p:cNvSpPr/>
          <p:nvPr/>
        </p:nvSpPr>
        <p:spPr>
          <a:xfrm>
            <a:off x="758309" y="1786533"/>
            <a:ext cx="6462117" cy="1759982"/>
          </a:xfrm>
          <a:prstGeom prst="roundRect">
            <a:avLst>
              <a:gd name="adj" fmla="val 4524"/>
            </a:avLst>
          </a:prstGeom>
          <a:solidFill>
            <a:srgbClr val="0A0A0A">
              <a:alpha val="95000"/>
            </a:srgbClr>
          </a:solidFill>
          <a:ln w="22860">
            <a:solidFill>
              <a:srgbClr val="8D2424"/>
            </a:solidFill>
            <a:prstDash val="solid"/>
          </a:ln>
        </p:spPr>
      </p:sp>
      <p:sp>
        <p:nvSpPr>
          <p:cNvPr id="4" name="Text 2"/>
          <p:cNvSpPr/>
          <p:nvPr/>
        </p:nvSpPr>
        <p:spPr>
          <a:xfrm>
            <a:off x="970717" y="1998940"/>
            <a:ext cx="4212550"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Supply Chain Executives</a:t>
            </a:r>
            <a:endParaRPr lang="en-US" sz="1950" dirty="0"/>
          </a:p>
        </p:txBody>
      </p:sp>
      <p:sp>
        <p:nvSpPr>
          <p:cNvPr id="5" name="Text 3"/>
          <p:cNvSpPr/>
          <p:nvPr/>
        </p:nvSpPr>
        <p:spPr>
          <a:xfrm>
            <a:off x="970717" y="2424351"/>
            <a:ext cx="6037302"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Begin assessment of AI implementation opportunities within your operations. Partner with technology providers to pilot programs in high-impact areas.</a:t>
            </a:r>
            <a:endParaRPr lang="en-US" sz="1600" dirty="0"/>
          </a:p>
        </p:txBody>
      </p:sp>
      <p:sp>
        <p:nvSpPr>
          <p:cNvPr id="6" name="Shape 4"/>
          <p:cNvSpPr/>
          <p:nvPr/>
        </p:nvSpPr>
        <p:spPr>
          <a:xfrm>
            <a:off x="7409974" y="1786533"/>
            <a:ext cx="6462117" cy="1759982"/>
          </a:xfrm>
          <a:prstGeom prst="roundRect">
            <a:avLst>
              <a:gd name="adj" fmla="val 4524"/>
            </a:avLst>
          </a:prstGeom>
          <a:solidFill>
            <a:srgbClr val="0A0A0A">
              <a:alpha val="95000"/>
            </a:srgbClr>
          </a:solidFill>
          <a:ln w="22860">
            <a:solidFill>
              <a:srgbClr val="8D2424"/>
            </a:solidFill>
            <a:prstDash val="solid"/>
          </a:ln>
        </p:spPr>
      </p:sp>
      <p:sp>
        <p:nvSpPr>
          <p:cNvPr id="7" name="Text 5"/>
          <p:cNvSpPr/>
          <p:nvPr/>
        </p:nvSpPr>
        <p:spPr>
          <a:xfrm>
            <a:off x="7622381" y="1998940"/>
            <a:ext cx="3585924"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Certification Bodies</a:t>
            </a:r>
            <a:endParaRPr lang="en-US" sz="1950" dirty="0"/>
          </a:p>
        </p:txBody>
      </p:sp>
      <p:sp>
        <p:nvSpPr>
          <p:cNvPr id="8" name="Text 6"/>
          <p:cNvSpPr/>
          <p:nvPr/>
        </p:nvSpPr>
        <p:spPr>
          <a:xfrm>
            <a:off x="7622381" y="2424351"/>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Explore AI-enhanced audit processes and blockchain integration. Collaborate on industry-wide standards for technology adoption.</a:t>
            </a:r>
            <a:endParaRPr lang="en-US" sz="1600" dirty="0"/>
          </a:p>
        </p:txBody>
      </p:sp>
      <p:sp>
        <p:nvSpPr>
          <p:cNvPr id="9" name="Shape 7"/>
          <p:cNvSpPr/>
          <p:nvPr/>
        </p:nvSpPr>
        <p:spPr>
          <a:xfrm>
            <a:off x="758309" y="3736062"/>
            <a:ext cx="6462117" cy="1759982"/>
          </a:xfrm>
          <a:prstGeom prst="roundRect">
            <a:avLst>
              <a:gd name="adj" fmla="val 4524"/>
            </a:avLst>
          </a:prstGeom>
          <a:solidFill>
            <a:srgbClr val="0A0A0A">
              <a:alpha val="95000"/>
            </a:srgbClr>
          </a:solidFill>
          <a:ln w="22860">
            <a:solidFill>
              <a:srgbClr val="8D2424"/>
            </a:solidFill>
            <a:prstDash val="solid"/>
          </a:ln>
        </p:spPr>
      </p:sp>
      <p:sp>
        <p:nvSpPr>
          <p:cNvPr id="10" name="Text 8"/>
          <p:cNvSpPr/>
          <p:nvPr/>
        </p:nvSpPr>
        <p:spPr>
          <a:xfrm>
            <a:off x="970717" y="3948470"/>
            <a:ext cx="380630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Technology Providers</a:t>
            </a:r>
            <a:endParaRPr lang="en-US" sz="1950" dirty="0"/>
          </a:p>
        </p:txBody>
      </p:sp>
      <p:sp>
        <p:nvSpPr>
          <p:cNvPr id="11" name="Text 9"/>
          <p:cNvSpPr/>
          <p:nvPr/>
        </p:nvSpPr>
        <p:spPr>
          <a:xfrm>
            <a:off x="970717" y="4373880"/>
            <a:ext cx="6037302"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Develop Halal-specific solutions addressing unique compliance requirements. Engage with industry stakeholders to understand needs.</a:t>
            </a:r>
            <a:endParaRPr lang="en-US" sz="1600" dirty="0"/>
          </a:p>
        </p:txBody>
      </p:sp>
      <p:sp>
        <p:nvSpPr>
          <p:cNvPr id="12" name="Shape 10"/>
          <p:cNvSpPr/>
          <p:nvPr/>
        </p:nvSpPr>
        <p:spPr>
          <a:xfrm>
            <a:off x="7409974" y="3736062"/>
            <a:ext cx="6462117" cy="1759982"/>
          </a:xfrm>
          <a:prstGeom prst="roundRect">
            <a:avLst>
              <a:gd name="adj" fmla="val 4524"/>
            </a:avLst>
          </a:prstGeom>
          <a:solidFill>
            <a:srgbClr val="0A0A0A">
              <a:alpha val="95000"/>
            </a:srgbClr>
          </a:solidFill>
          <a:ln w="22860">
            <a:solidFill>
              <a:srgbClr val="8D2424"/>
            </a:solidFill>
            <a:prstDash val="solid"/>
          </a:ln>
        </p:spPr>
      </p:sp>
      <p:sp>
        <p:nvSpPr>
          <p:cNvPr id="13" name="Text 11"/>
          <p:cNvSpPr/>
          <p:nvPr/>
        </p:nvSpPr>
        <p:spPr>
          <a:xfrm>
            <a:off x="7622381" y="3948470"/>
            <a:ext cx="26061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Policymakers</a:t>
            </a:r>
            <a:endParaRPr lang="en-US" sz="1950" dirty="0"/>
          </a:p>
        </p:txBody>
      </p:sp>
      <p:sp>
        <p:nvSpPr>
          <p:cNvPr id="14" name="Text 12"/>
          <p:cNvSpPr/>
          <p:nvPr/>
        </p:nvSpPr>
        <p:spPr>
          <a:xfrm>
            <a:off x="7622381" y="4373880"/>
            <a:ext cx="6037302"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Create supportive regulatory frameworks and incentive programs. Invest in digital infrastructure and workforce development initiatives</a:t>
            </a:r>
            <a:r>
              <a:rPr lang="en-US" sz="1450" dirty="0">
                <a:solidFill>
                  <a:srgbClr val="FFE5E5"/>
                </a:solidFill>
                <a:latin typeface="DM Sans" pitchFamily="34" charset="0"/>
                <a:ea typeface="DM Sans" pitchFamily="34" charset="-122"/>
                <a:cs typeface="DM Sans" pitchFamily="34" charset="-120"/>
              </a:rPr>
              <a:t>.</a:t>
            </a:r>
            <a:endParaRPr lang="en-US" sz="1450" dirty="0"/>
          </a:p>
        </p:txBody>
      </p:sp>
      <p:sp>
        <p:nvSpPr>
          <p:cNvPr id="15" name="Shape 13"/>
          <p:cNvSpPr/>
          <p:nvPr/>
        </p:nvSpPr>
        <p:spPr>
          <a:xfrm>
            <a:off x="758309" y="5685592"/>
            <a:ext cx="6462117" cy="1759982"/>
          </a:xfrm>
          <a:prstGeom prst="roundRect">
            <a:avLst>
              <a:gd name="adj" fmla="val 4524"/>
            </a:avLst>
          </a:prstGeom>
          <a:solidFill>
            <a:srgbClr val="0A0A0A">
              <a:alpha val="95000"/>
            </a:srgbClr>
          </a:solidFill>
          <a:ln w="22860">
            <a:solidFill>
              <a:srgbClr val="8D2424"/>
            </a:solidFill>
            <a:prstDash val="solid"/>
          </a:ln>
        </p:spPr>
      </p:sp>
      <p:sp>
        <p:nvSpPr>
          <p:cNvPr id="16" name="Text 14"/>
          <p:cNvSpPr/>
          <p:nvPr/>
        </p:nvSpPr>
        <p:spPr>
          <a:xfrm>
            <a:off x="970717" y="5897999"/>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Investors</a:t>
            </a:r>
            <a:endParaRPr lang="en-US" sz="1950" dirty="0"/>
          </a:p>
        </p:txBody>
      </p:sp>
      <p:sp>
        <p:nvSpPr>
          <p:cNvPr id="17" name="Text 15"/>
          <p:cNvSpPr/>
          <p:nvPr/>
        </p:nvSpPr>
        <p:spPr>
          <a:xfrm>
            <a:off x="970717" y="6323409"/>
            <a:ext cx="6037302"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Recognize the enormous opportunity in Halal supply chain technology. Support innovative startups addressing this $2 trillion market.</a:t>
            </a:r>
            <a:endParaRPr lang="en-US" sz="1600" dirty="0"/>
          </a:p>
        </p:txBody>
      </p:sp>
      <p:sp>
        <p:nvSpPr>
          <p:cNvPr id="18" name="Shape 16"/>
          <p:cNvSpPr/>
          <p:nvPr/>
        </p:nvSpPr>
        <p:spPr>
          <a:xfrm>
            <a:off x="7409974" y="5685592"/>
            <a:ext cx="6462117" cy="1759982"/>
          </a:xfrm>
          <a:prstGeom prst="roundRect">
            <a:avLst>
              <a:gd name="adj" fmla="val 4524"/>
            </a:avLst>
          </a:prstGeom>
          <a:solidFill>
            <a:srgbClr val="0A0A0A">
              <a:alpha val="95000"/>
            </a:srgbClr>
          </a:solidFill>
          <a:ln w="22860">
            <a:solidFill>
              <a:srgbClr val="8D2424"/>
            </a:solidFill>
            <a:prstDash val="solid"/>
          </a:ln>
        </p:spPr>
      </p:sp>
      <p:sp>
        <p:nvSpPr>
          <p:cNvPr id="19" name="Text 17"/>
          <p:cNvSpPr/>
          <p:nvPr/>
        </p:nvSpPr>
        <p:spPr>
          <a:xfrm>
            <a:off x="7622381" y="5897999"/>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For Consumers</a:t>
            </a:r>
            <a:endParaRPr lang="en-US" sz="1950" dirty="0"/>
          </a:p>
        </p:txBody>
      </p:sp>
      <p:sp>
        <p:nvSpPr>
          <p:cNvPr id="20" name="Text 18"/>
          <p:cNvSpPr/>
          <p:nvPr/>
        </p:nvSpPr>
        <p:spPr>
          <a:xfrm>
            <a:off x="7622381" y="6323409"/>
            <a:ext cx="6037302"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Demand transparency and traceability from Halal brands. Support companies investing in verification technology with your purchasing decisions.</a:t>
            </a:r>
            <a:endParaRPr lang="en-US" sz="16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052757"/>
          </a:xfrm>
          <a:prstGeom prst="rect">
            <a:avLst/>
          </a:prstGeom>
        </p:spPr>
      </p:pic>
      <p:sp>
        <p:nvSpPr>
          <p:cNvPr id="3" name="Text 0"/>
          <p:cNvSpPr/>
          <p:nvPr/>
        </p:nvSpPr>
        <p:spPr>
          <a:xfrm>
            <a:off x="656868" y="2533888"/>
            <a:ext cx="4556760" cy="540187"/>
          </a:xfrm>
          <a:prstGeom prst="rect">
            <a:avLst/>
          </a:prstGeom>
          <a:noFill/>
          <a:ln/>
        </p:spPr>
        <p:txBody>
          <a:bodyPr wrap="none" lIns="0" tIns="0" rIns="0" bIns="0" rtlCol="0" anchor="t"/>
          <a:lstStyle/>
          <a:p>
            <a:pPr marL="0" indent="0" algn="l">
              <a:lnSpc>
                <a:spcPts val="4250"/>
              </a:lnSpc>
              <a:buNone/>
            </a:pPr>
            <a:r>
              <a:rPr lang="en-US" sz="3400" dirty="0">
                <a:solidFill>
                  <a:srgbClr val="FAEBEB"/>
                </a:solidFill>
                <a:latin typeface="Dela Gothic One" pitchFamily="34" charset="0"/>
                <a:ea typeface="Dela Gothic One" pitchFamily="34" charset="-122"/>
                <a:cs typeface="Dela Gothic One" pitchFamily="34" charset="-120"/>
              </a:rPr>
              <a:t>The Future is Now</a:t>
            </a:r>
            <a:endParaRPr lang="en-US" sz="3400" dirty="0"/>
          </a:p>
        </p:txBody>
      </p:sp>
      <p:sp>
        <p:nvSpPr>
          <p:cNvPr id="4" name="Text 1"/>
          <p:cNvSpPr/>
          <p:nvPr/>
        </p:nvSpPr>
        <p:spPr>
          <a:xfrm>
            <a:off x="656868" y="3320415"/>
            <a:ext cx="13316664" cy="525304"/>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Artificial Intelligence is not a distant possibility for Halal food supply chains—it is an available, proven, and increasingly essential tool for ensuring authenticity, efficiency, and trust in an expanding global market.</a:t>
            </a:r>
            <a:endParaRPr lang="en-US" sz="1600" dirty="0"/>
          </a:p>
        </p:txBody>
      </p:sp>
      <p:sp>
        <p:nvSpPr>
          <p:cNvPr id="5" name="Text 2"/>
          <p:cNvSpPr/>
          <p:nvPr/>
        </p:nvSpPr>
        <p:spPr>
          <a:xfrm>
            <a:off x="656868" y="4030385"/>
            <a:ext cx="13316664" cy="525304"/>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The organizations that embrace AI-driven transformation today will lead the Halal food industry tomorrow. They will command consumer trust, achieve operational excellence, access new markets, and set standards that others follow.</a:t>
            </a:r>
            <a:endParaRPr lang="en-US" sz="1600" dirty="0"/>
          </a:p>
        </p:txBody>
      </p:sp>
      <p:sp>
        <p:nvSpPr>
          <p:cNvPr id="6" name="Text 3"/>
          <p:cNvSpPr/>
          <p:nvPr/>
        </p:nvSpPr>
        <p:spPr>
          <a:xfrm>
            <a:off x="656868" y="4740354"/>
            <a:ext cx="13316664" cy="525304"/>
          </a:xfrm>
          <a:prstGeom prst="rect">
            <a:avLst/>
          </a:prstGeom>
          <a:noFill/>
          <a:ln/>
        </p:spPr>
        <p:txBody>
          <a:bodyPr wrap="square" lIns="0" tIns="0" rIns="0" bIns="0" rtlCol="0" anchor="t"/>
          <a:lstStyle/>
          <a:p>
            <a:pPr marL="0" indent="0" algn="l">
              <a:lnSpc>
                <a:spcPts val="2050"/>
              </a:lnSpc>
              <a:buNone/>
            </a:pPr>
            <a:r>
              <a:rPr lang="en-US" sz="1600" dirty="0">
                <a:solidFill>
                  <a:srgbClr val="FFE5E5"/>
                </a:solidFill>
                <a:latin typeface="DM Sans" pitchFamily="34" charset="0"/>
                <a:ea typeface="DM Sans" pitchFamily="34" charset="-122"/>
                <a:cs typeface="DM Sans" pitchFamily="34" charset="-120"/>
              </a:rPr>
              <a:t>The convergence of technology and tradition offers unprecedented opportunity to strengthen Halal practices while building sustainable, efficient, and transparent food systems that serve diverse consumers worldwide.</a:t>
            </a:r>
            <a:endParaRPr lang="en-US" sz="1600" dirty="0"/>
          </a:p>
        </p:txBody>
      </p:sp>
      <p:sp>
        <p:nvSpPr>
          <p:cNvPr id="7" name="Text 4"/>
          <p:cNvSpPr/>
          <p:nvPr/>
        </p:nvSpPr>
        <p:spPr>
          <a:xfrm>
            <a:off x="656868" y="5511998"/>
            <a:ext cx="13316664" cy="2236351"/>
          </a:xfrm>
          <a:prstGeom prst="rect">
            <a:avLst/>
          </a:prstGeom>
          <a:noFill/>
          <a:ln/>
        </p:spPr>
        <p:txBody>
          <a:bodyPr wrap="square" lIns="0" tIns="0" rIns="0" bIns="0" rtlCol="0" anchor="t"/>
          <a:lstStyle/>
          <a:p>
            <a:pPr marL="0" indent="0" algn="l">
              <a:lnSpc>
                <a:spcPts val="5850"/>
              </a:lnSpc>
              <a:buNone/>
            </a:pPr>
            <a:r>
              <a:rPr lang="en-US" sz="4000" dirty="0">
                <a:solidFill>
                  <a:schemeClr val="accent4"/>
                </a:solidFill>
                <a:latin typeface="Dela Gothic One" pitchFamily="34" charset="0"/>
                <a:ea typeface="Dela Gothic One" pitchFamily="34" charset="-122"/>
                <a:cs typeface="Dela Gothic One" pitchFamily="34" charset="-120"/>
              </a:rPr>
              <a:t>The transformation begins now. The question is not whether to adopt AI, but how quickly you can implement it.</a:t>
            </a:r>
            <a:endParaRPr lang="en-US" sz="4000" dirty="0">
              <a:solidFill>
                <a:schemeClr val="accent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627340" y="431244"/>
            <a:ext cx="12876252" cy="515898"/>
          </a:xfrm>
          <a:prstGeom prst="rect">
            <a:avLst/>
          </a:prstGeom>
          <a:noFill/>
          <a:ln/>
        </p:spPr>
        <p:txBody>
          <a:bodyPr wrap="none" lIns="0" tIns="0" rIns="0" bIns="0" rtlCol="0" anchor="t"/>
          <a:lstStyle/>
          <a:p>
            <a:pPr marL="0" indent="0" algn="l">
              <a:lnSpc>
                <a:spcPts val="4050"/>
              </a:lnSpc>
              <a:buNone/>
            </a:pPr>
            <a:r>
              <a:rPr lang="en-US" sz="3250" dirty="0">
                <a:solidFill>
                  <a:srgbClr val="FAEBEB"/>
                </a:solidFill>
                <a:latin typeface="Dela Gothic One" pitchFamily="34" charset="0"/>
                <a:ea typeface="Dela Gothic One" pitchFamily="34" charset="-122"/>
                <a:cs typeface="Dela Gothic One" pitchFamily="34" charset="-120"/>
              </a:rPr>
              <a:t>The Halal Food Market: A Growing Global Opportunity</a:t>
            </a:r>
            <a:endParaRPr lang="en-US" sz="3250" dirty="0"/>
          </a:p>
        </p:txBody>
      </p:sp>
      <p:sp>
        <p:nvSpPr>
          <p:cNvPr id="3" name="Text 1"/>
          <p:cNvSpPr/>
          <p:nvPr/>
        </p:nvSpPr>
        <p:spPr>
          <a:xfrm>
            <a:off x="627340" y="2098982"/>
            <a:ext cx="6496526" cy="1558618"/>
          </a:xfrm>
          <a:prstGeom prst="rect">
            <a:avLst/>
          </a:prstGeom>
          <a:noFill/>
          <a:ln/>
        </p:spPr>
        <p:txBody>
          <a:bodyPr wrap="square" lIns="0" tIns="0" rIns="0" bIns="0" rtlCol="0" anchor="t"/>
          <a:lstStyle/>
          <a:p>
            <a:pPr algn="just"/>
            <a:r>
              <a:rPr lang="en-US" dirty="0">
                <a:solidFill>
                  <a:srgbClr val="FFE5E5"/>
                </a:solidFill>
                <a:latin typeface="DM Sans" pitchFamily="34" charset="0"/>
                <a:ea typeface="DM Sans" pitchFamily="34" charset="-122"/>
                <a:cs typeface="DM Sans" pitchFamily="34" charset="-120"/>
              </a:rPr>
              <a:t>The global Halal food market represents one of the fastest-growing segments in the food industry, </a:t>
            </a:r>
            <a:r>
              <a:rPr lang="en-US" dirty="0">
                <a:solidFill>
                  <a:schemeClr val="accent4"/>
                </a:solidFill>
                <a:latin typeface="DM Sans" pitchFamily="34" charset="0"/>
                <a:ea typeface="DM Sans" pitchFamily="34" charset="-122"/>
                <a:cs typeface="DM Sans" pitchFamily="34" charset="-120"/>
              </a:rPr>
              <a:t>valued at over $2 trillion annually</a:t>
            </a:r>
            <a:r>
              <a:rPr lang="en-US" dirty="0">
                <a:solidFill>
                  <a:srgbClr val="FFE5E5"/>
                </a:solidFill>
                <a:latin typeface="DM Sans" pitchFamily="34" charset="0"/>
                <a:ea typeface="DM Sans" pitchFamily="34" charset="-122"/>
                <a:cs typeface="DM Sans" pitchFamily="34" charset="-120"/>
              </a:rPr>
              <a:t>. With </a:t>
            </a:r>
            <a:r>
              <a:rPr lang="en-US" dirty="0" smtClean="0">
                <a:solidFill>
                  <a:srgbClr val="FFE5E5"/>
                </a:solidFill>
                <a:latin typeface="DM Sans" pitchFamily="34" charset="0"/>
                <a:ea typeface="DM Sans" pitchFamily="34" charset="-122"/>
                <a:cs typeface="DM Sans" pitchFamily="34" charset="-120"/>
              </a:rPr>
              <a:t>2.05 </a:t>
            </a:r>
            <a:r>
              <a:rPr lang="en-US" dirty="0">
                <a:solidFill>
                  <a:srgbClr val="FFE5E5"/>
                </a:solidFill>
                <a:latin typeface="DM Sans" pitchFamily="34" charset="0"/>
                <a:ea typeface="DM Sans" pitchFamily="34" charset="-122"/>
                <a:cs typeface="DM Sans" pitchFamily="34" charset="-120"/>
              </a:rPr>
              <a:t>billion Muslims worldwide and increasing demand from non-Muslim consumers seeking ethical and clean food options, the market continues to expand at an unprecedented rate.</a:t>
            </a:r>
          </a:p>
        </p:txBody>
      </p:sp>
      <p:sp>
        <p:nvSpPr>
          <p:cNvPr id="4" name="Text 2"/>
          <p:cNvSpPr/>
          <p:nvPr/>
        </p:nvSpPr>
        <p:spPr>
          <a:xfrm>
            <a:off x="627340" y="4607123"/>
            <a:ext cx="6496526" cy="1003459"/>
          </a:xfrm>
          <a:prstGeom prst="rect">
            <a:avLst/>
          </a:prstGeom>
          <a:noFill/>
          <a:ln/>
        </p:spPr>
        <p:txBody>
          <a:bodyPr wrap="square" lIns="0" tIns="0" rIns="0" bIns="0" rtlCol="0" anchor="t"/>
          <a:lstStyle/>
          <a:p>
            <a:pPr marL="0" indent="0" algn="just">
              <a:buNone/>
            </a:pPr>
            <a:r>
              <a:rPr lang="en-US" dirty="0">
                <a:solidFill>
                  <a:srgbClr val="FFE5E5"/>
                </a:solidFill>
                <a:latin typeface="DM Sans" pitchFamily="34" charset="0"/>
                <a:ea typeface="DM Sans" pitchFamily="34" charset="-122"/>
                <a:cs typeface="DM Sans" pitchFamily="34" charset="-120"/>
              </a:rPr>
              <a:t>This growth brings both opportunities and challenges. As supply chains become more complex and global, ensuring authenticity and compliance with Islamic dietary laws becomes increasingly difficult. Traditional monitoring methods struggle to keep pace with the scale and complexity of modern food systems.</a:t>
            </a:r>
            <a:endParaRPr lang="en-US" dirty="0"/>
          </a:p>
        </p:txBody>
      </p:sp>
      <p:pic>
        <p:nvPicPr>
          <p:cNvPr id="5" name="Image 0" descr="preencoded.png"/>
          <p:cNvPicPr>
            <a:picLocks noChangeAspect="1"/>
          </p:cNvPicPr>
          <p:nvPr/>
        </p:nvPicPr>
        <p:blipFill>
          <a:blip r:embed="rId3"/>
          <a:stretch>
            <a:fillRect/>
          </a:stretch>
        </p:blipFill>
        <p:spPr>
          <a:xfrm>
            <a:off x="7514153" y="1844298"/>
            <a:ext cx="6496526" cy="55948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837725" y="4713685"/>
            <a:ext cx="7468553" cy="2681168"/>
          </a:xfrm>
          <a:prstGeom prst="rect">
            <a:avLst/>
          </a:prstGeom>
          <a:noFill/>
          <a:ln/>
        </p:spPr>
        <p:txBody>
          <a:bodyPr wrap="square" lIns="0" tIns="0" rIns="0" bIns="0" rtlCol="0" anchor="t"/>
          <a:lstStyle/>
          <a:p>
            <a:pPr>
              <a:lnSpc>
                <a:spcPts val="3000"/>
              </a:lnSpc>
            </a:pPr>
            <a:endParaRPr lang="en-US" sz="1850" dirty="0"/>
          </a:p>
        </p:txBody>
      </p:sp>
      <p:sp>
        <p:nvSpPr>
          <p:cNvPr id="6" name="Rectangle 5"/>
          <p:cNvSpPr/>
          <p:nvPr/>
        </p:nvSpPr>
        <p:spPr>
          <a:xfrm>
            <a:off x="2104303" y="3785890"/>
            <a:ext cx="5179901" cy="1569660"/>
          </a:xfrm>
          <a:prstGeom prst="rect">
            <a:avLst/>
          </a:prstGeom>
          <a:noFill/>
        </p:spPr>
        <p:txBody>
          <a:bodyPr wrap="square" lIns="91440" tIns="45720" rIns="91440" bIns="45720">
            <a:spAutoFit/>
          </a:bodyPr>
          <a:lstStyle/>
          <a:p>
            <a:pPr algn="ctr"/>
            <a:r>
              <a:rPr lang="en-US" sz="9600" dirty="0">
                <a:ln w="0"/>
                <a:solidFill>
                  <a:schemeClr val="accent4"/>
                </a:solidFill>
                <a:effectLst>
                  <a:outerShdw blurRad="38100" dist="19050" dir="2700000" algn="tl" rotWithShape="0">
                    <a:schemeClr val="dk1">
                      <a:alpha val="40000"/>
                    </a:schemeClr>
                  </a:outerShdw>
                </a:effectLst>
              </a:rPr>
              <a:t>THANKS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453" y="272228"/>
            <a:ext cx="1134843" cy="1124801"/>
          </a:xfrm>
          <a:prstGeom prst="rect">
            <a:avLst/>
          </a:prstGeom>
        </p:spPr>
      </p:pic>
      <p:sp>
        <p:nvSpPr>
          <p:cNvPr id="7" name="Rectangle 6"/>
          <p:cNvSpPr/>
          <p:nvPr/>
        </p:nvSpPr>
        <p:spPr>
          <a:xfrm>
            <a:off x="2431869" y="5174871"/>
            <a:ext cx="4786836" cy="144655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r>
              <a:rPr lang="en-US" sz="2000" b="1" dirty="0">
                <a:solidFill>
                  <a:srgbClr val="FF5050"/>
                </a:solidFill>
              </a:rPr>
              <a:t>Prof. Dr. Asif Ahmad</a:t>
            </a:r>
            <a:r>
              <a:rPr lang="en-US" dirty="0">
                <a:solidFill>
                  <a:srgbClr val="FF5050"/>
                </a:solidFill>
              </a:rPr>
              <a:t>, </a:t>
            </a:r>
            <a:endParaRPr lang="en-US" dirty="0" smtClean="0">
              <a:solidFill>
                <a:srgbClr val="FF5050"/>
              </a:solidFill>
            </a:endParaRPr>
          </a:p>
          <a:p>
            <a:pPr algn="just"/>
            <a:r>
              <a:rPr lang="en-US" sz="1600" dirty="0" smtClean="0">
                <a:solidFill>
                  <a:srgbClr val="FF5050"/>
                </a:solidFill>
              </a:rPr>
              <a:t>Director, </a:t>
            </a:r>
            <a:r>
              <a:rPr lang="en-US" sz="1600" dirty="0">
                <a:solidFill>
                  <a:srgbClr val="FF5050"/>
                </a:solidFill>
              </a:rPr>
              <a:t>Institute of Food and Nutritional Sciences, PMAS-Arid Agriculture University </a:t>
            </a:r>
            <a:r>
              <a:rPr lang="en-US" sz="1600" dirty="0" smtClean="0">
                <a:solidFill>
                  <a:srgbClr val="FF5050"/>
                </a:solidFill>
              </a:rPr>
              <a:t>Rawalpindi, </a:t>
            </a:r>
            <a:r>
              <a:rPr lang="en-US" b="1" dirty="0" smtClean="0">
                <a:solidFill>
                  <a:srgbClr val="FF5050"/>
                </a:solidFill>
              </a:rPr>
              <a:t>Pakistan</a:t>
            </a:r>
            <a:endParaRPr lang="en-US" b="1" dirty="0">
              <a:solidFill>
                <a:srgbClr val="FF5050"/>
              </a:solidFill>
            </a:endParaRPr>
          </a:p>
          <a:p>
            <a:r>
              <a:rPr lang="en-US" sz="1600" b="1" dirty="0" smtClean="0">
                <a:solidFill>
                  <a:srgbClr val="FF5050"/>
                </a:solidFill>
                <a:hlinkClick r:id="rId4"/>
              </a:rPr>
              <a:t>Email: asifahmad@uaar.edu.pk</a:t>
            </a:r>
            <a:endParaRPr lang="en-US" sz="1600" b="1" dirty="0" smtClean="0">
              <a:solidFill>
                <a:srgbClr val="FF5050"/>
              </a:solidFill>
            </a:endParaRPr>
          </a:p>
          <a:p>
            <a:r>
              <a:rPr lang="en-US" sz="1600" dirty="0" smtClean="0">
                <a:hlinkClick r:id="rId5"/>
              </a:rPr>
              <a:t>Website: Home </a:t>
            </a:r>
            <a:r>
              <a:rPr lang="en-US" sz="1600" dirty="0">
                <a:hlinkClick r:id="rId5"/>
              </a:rPr>
              <a:t>| </a:t>
            </a:r>
            <a:r>
              <a:rPr lang="en-US" sz="1600" dirty="0" err="1">
                <a:hlinkClick r:id="rId5"/>
              </a:rPr>
              <a:t>foodtechnologist</a:t>
            </a:r>
            <a:endParaRPr lang="en-US" sz="1600" b="1" dirty="0">
              <a:solidFill>
                <a:srgbClr val="FF5050"/>
              </a:solidFill>
            </a:endParaRPr>
          </a:p>
        </p:txBody>
      </p:sp>
      <p:pic>
        <p:nvPicPr>
          <p:cNvPr id="8" name="Image 0" descr="preencoded.png"/>
          <p:cNvPicPr>
            <a:picLocks noChangeAspect="1"/>
          </p:cNvPicPr>
          <p:nvPr/>
        </p:nvPicPr>
        <p:blipFill>
          <a:blip r:embed="rId6"/>
          <a:stretch>
            <a:fillRect/>
          </a:stretch>
        </p:blipFill>
        <p:spPr>
          <a:xfrm>
            <a:off x="8306278" y="182027"/>
            <a:ext cx="6263878" cy="8047573"/>
          </a:xfrm>
          <a:prstGeom prst="rect">
            <a:avLst/>
          </a:prstGeom>
        </p:spPr>
      </p:pic>
      <p:pic>
        <p:nvPicPr>
          <p:cNvPr id="2" name="Picture 1"/>
          <p:cNvPicPr>
            <a:picLocks noChangeAspect="1"/>
          </p:cNvPicPr>
          <p:nvPr/>
        </p:nvPicPr>
        <p:blipFill>
          <a:blip r:embed="rId7"/>
          <a:stretch>
            <a:fillRect/>
          </a:stretch>
        </p:blipFill>
        <p:spPr>
          <a:xfrm>
            <a:off x="7012838" y="272228"/>
            <a:ext cx="1171739" cy="1124801"/>
          </a:xfrm>
          <a:prstGeom prst="rect">
            <a:avLst/>
          </a:prstGeom>
        </p:spPr>
      </p:pic>
    </p:spTree>
    <p:extLst>
      <p:ext uri="{BB962C8B-B14F-4D97-AF65-F5344CB8AC3E}">
        <p14:creationId xmlns:p14="http://schemas.microsoft.com/office/powerpoint/2010/main" val="4587038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40700" y="660559"/>
            <a:ext cx="12948999" cy="1334214"/>
          </a:xfrm>
          <a:prstGeom prst="rect">
            <a:avLst/>
          </a:prstGeom>
          <a:noFill/>
          <a:ln/>
        </p:spPr>
        <p:txBody>
          <a:bodyPr wrap="square" lIns="0" tIns="0" rIns="0" bIns="0" rtlCol="0" anchor="t"/>
          <a:lstStyle/>
          <a:p>
            <a:pPr marL="0" indent="0" algn="l">
              <a:lnSpc>
                <a:spcPts val="5250"/>
              </a:lnSpc>
              <a:buNone/>
            </a:pPr>
            <a:r>
              <a:rPr lang="en-US" sz="4200" b="1" dirty="0">
                <a:solidFill>
                  <a:srgbClr val="FFE14D"/>
                </a:solidFill>
                <a:latin typeface="Comfortaa Bold" pitchFamily="34" charset="0"/>
                <a:ea typeface="Comfortaa Bold" pitchFamily="34" charset="-122"/>
                <a:cs typeface="Comfortaa Bold" pitchFamily="34" charset="-120"/>
              </a:rPr>
              <a:t>The Growing Importance of Halal Food Supply Chains</a:t>
            </a:r>
            <a:endParaRPr lang="en-US" sz="4200" dirty="0"/>
          </a:p>
        </p:txBody>
      </p:sp>
      <p:sp>
        <p:nvSpPr>
          <p:cNvPr id="4" name="Text 2"/>
          <p:cNvSpPr/>
          <p:nvPr/>
        </p:nvSpPr>
        <p:spPr>
          <a:xfrm>
            <a:off x="840699" y="3075563"/>
            <a:ext cx="7534989" cy="1651420"/>
          </a:xfrm>
          <a:prstGeom prst="rect">
            <a:avLst/>
          </a:prstGeom>
          <a:noFill/>
          <a:ln/>
        </p:spPr>
        <p:txBody>
          <a:bodyPr wrap="square" lIns="0" tIns="0" rIns="0" bIns="0" rtlCol="0" anchor="t"/>
          <a:lstStyle/>
          <a:p>
            <a:pPr marL="0" indent="0" algn="l">
              <a:lnSpc>
                <a:spcPts val="3000"/>
              </a:lnSpc>
              <a:buNone/>
            </a:pPr>
            <a:r>
              <a:rPr lang="en-US" sz="1850" dirty="0">
                <a:solidFill>
                  <a:srgbClr val="D7D4CC"/>
                </a:solidFill>
                <a:latin typeface="Raleway Medium" pitchFamily="34" charset="0"/>
                <a:ea typeface="Raleway Medium" pitchFamily="34" charset="-122"/>
                <a:cs typeface="Raleway Medium" pitchFamily="34" charset="-120"/>
              </a:rPr>
              <a:t>Despite being home to the world's second-largest Muslim population, </a:t>
            </a:r>
            <a:r>
              <a:rPr lang="en-US" sz="1850" dirty="0">
                <a:solidFill>
                  <a:srgbClr val="FFE14D"/>
                </a:solidFill>
                <a:latin typeface="Raleway Medium" pitchFamily="34" charset="0"/>
                <a:ea typeface="Raleway Medium" pitchFamily="34" charset="-122"/>
                <a:cs typeface="Raleway Medium" pitchFamily="34" charset="-120"/>
              </a:rPr>
              <a:t>Pakistan </a:t>
            </a:r>
            <a:r>
              <a:rPr lang="en-US" sz="1850" dirty="0" smtClean="0">
                <a:solidFill>
                  <a:srgbClr val="FFE14D"/>
                </a:solidFill>
                <a:latin typeface="Raleway Medium" pitchFamily="34" charset="0"/>
                <a:ea typeface="Raleway Medium" pitchFamily="34" charset="-122"/>
                <a:cs typeface="Raleway Medium" pitchFamily="34" charset="-120"/>
              </a:rPr>
              <a:t>is now developing </a:t>
            </a:r>
            <a:r>
              <a:rPr lang="en-US" sz="1850" dirty="0">
                <a:solidFill>
                  <a:srgbClr val="FFE14D"/>
                </a:solidFill>
                <a:latin typeface="Raleway Medium" pitchFamily="34" charset="0"/>
                <a:ea typeface="Raleway Medium" pitchFamily="34" charset="-122"/>
                <a:cs typeface="Raleway Medium" pitchFamily="34" charset="-120"/>
              </a:rPr>
              <a:t>standardized halal </a:t>
            </a:r>
            <a:r>
              <a:rPr lang="en-US" sz="1850" dirty="0" smtClean="0">
                <a:solidFill>
                  <a:srgbClr val="FFE14D"/>
                </a:solidFill>
                <a:latin typeface="Raleway Medium" pitchFamily="34" charset="0"/>
                <a:ea typeface="Raleway Medium" pitchFamily="34" charset="-122"/>
                <a:cs typeface="Raleway Medium" pitchFamily="34" charset="-120"/>
              </a:rPr>
              <a:t>certification, harmonizing Halal Standards with SMIIC, and developing </a:t>
            </a:r>
            <a:r>
              <a:rPr lang="en-US" sz="1850" dirty="0">
                <a:solidFill>
                  <a:srgbClr val="FFE14D"/>
                </a:solidFill>
                <a:latin typeface="Raleway Medium" pitchFamily="34" charset="0"/>
                <a:ea typeface="Raleway Medium" pitchFamily="34" charset="-122"/>
                <a:cs typeface="Raleway Medium" pitchFamily="34" charset="-120"/>
              </a:rPr>
              <a:t>robust supply chain </a:t>
            </a:r>
            <a:r>
              <a:rPr lang="en-US" sz="1850" dirty="0" smtClean="0">
                <a:solidFill>
                  <a:srgbClr val="FFE14D"/>
                </a:solidFill>
                <a:latin typeface="Raleway Medium" pitchFamily="34" charset="0"/>
                <a:ea typeface="Raleway Medium" pitchFamily="34" charset="-122"/>
                <a:cs typeface="Raleway Medium" pitchFamily="34" charset="-120"/>
              </a:rPr>
              <a:t>integrity</a:t>
            </a:r>
            <a:r>
              <a:rPr lang="en-US" sz="1850" dirty="0">
                <a:solidFill>
                  <a:srgbClr val="D7D4CC"/>
                </a:solidFill>
                <a:latin typeface="Raleway Medium" pitchFamily="34" charset="0"/>
                <a:ea typeface="Raleway Medium" pitchFamily="34" charset="-122"/>
                <a:cs typeface="Raleway Medium" pitchFamily="34" charset="-120"/>
              </a:rPr>
              <a:t> </a:t>
            </a:r>
            <a:r>
              <a:rPr lang="en-US" sz="1850" dirty="0" smtClean="0">
                <a:solidFill>
                  <a:schemeClr val="accent4"/>
                </a:solidFill>
                <a:latin typeface="Raleway Medium" pitchFamily="34" charset="0"/>
                <a:ea typeface="Raleway Medium" pitchFamily="34" charset="-122"/>
                <a:cs typeface="Raleway Medium" pitchFamily="34" charset="-120"/>
              </a:rPr>
              <a:t>using AI concepts</a:t>
            </a:r>
            <a:endParaRPr lang="en-US" sz="1850" dirty="0">
              <a:solidFill>
                <a:schemeClr val="accent4"/>
              </a:solidFill>
            </a:endParaRPr>
          </a:p>
        </p:txBody>
      </p:sp>
      <p:sp>
        <p:nvSpPr>
          <p:cNvPr id="5" name="Text 3"/>
          <p:cNvSpPr/>
          <p:nvPr/>
        </p:nvSpPr>
        <p:spPr>
          <a:xfrm>
            <a:off x="840700" y="5309354"/>
            <a:ext cx="7534989" cy="1153001"/>
          </a:xfrm>
          <a:prstGeom prst="rect">
            <a:avLst/>
          </a:prstGeom>
          <a:noFill/>
          <a:ln/>
        </p:spPr>
        <p:txBody>
          <a:bodyPr wrap="square" lIns="0" tIns="0" rIns="0" bIns="0" rtlCol="0" anchor="t"/>
          <a:lstStyle/>
          <a:p>
            <a:pPr marL="0" indent="0" algn="l">
              <a:lnSpc>
                <a:spcPts val="3000"/>
              </a:lnSpc>
              <a:buNone/>
            </a:pPr>
            <a:r>
              <a:rPr lang="en-US" sz="1850" dirty="0">
                <a:solidFill>
                  <a:srgbClr val="D7D4CC"/>
                </a:solidFill>
                <a:latin typeface="Raleway Medium" pitchFamily="34" charset="0"/>
                <a:ea typeface="Raleway Medium" pitchFamily="34" charset="-122"/>
                <a:cs typeface="Raleway Medium" pitchFamily="34" charset="-120"/>
              </a:rPr>
              <a:t>Halal food has evolved beyond mere religious compliance; it now represents a </a:t>
            </a:r>
            <a:r>
              <a:rPr lang="en-US" sz="1850" dirty="0">
                <a:solidFill>
                  <a:srgbClr val="FFE14D"/>
                </a:solidFill>
                <a:latin typeface="Raleway Medium" pitchFamily="34" charset="0"/>
                <a:ea typeface="Raleway Medium" pitchFamily="34" charset="-122"/>
                <a:cs typeface="Raleway Medium" pitchFamily="34" charset="-120"/>
              </a:rPr>
              <a:t>global benchmark for quality, safety, and ethical production</a:t>
            </a:r>
            <a:r>
              <a:rPr lang="en-US" sz="1850" dirty="0">
                <a:solidFill>
                  <a:srgbClr val="D7D4CC"/>
                </a:solidFill>
                <a:latin typeface="Raleway Medium" pitchFamily="34" charset="0"/>
                <a:ea typeface="Raleway Medium" pitchFamily="34" charset="-122"/>
                <a:cs typeface="Raleway Medium" pitchFamily="34" charset="-120"/>
              </a:rPr>
              <a:t>, appealing to both Muslim and non-Muslim consumers.</a:t>
            </a:r>
            <a:endParaRPr lang="en-US" sz="1850" dirty="0"/>
          </a:p>
        </p:txBody>
      </p:sp>
      <p:pic>
        <p:nvPicPr>
          <p:cNvPr id="6" name="Image 0" descr="preencoded.png"/>
          <p:cNvPicPr>
            <a:picLocks noChangeAspect="1"/>
          </p:cNvPicPr>
          <p:nvPr/>
        </p:nvPicPr>
        <p:blipFill>
          <a:blip r:embed="rId2"/>
          <a:stretch>
            <a:fillRect/>
          </a:stretch>
        </p:blipFill>
        <p:spPr>
          <a:xfrm>
            <a:off x="8969335" y="2625209"/>
            <a:ext cx="4827984" cy="4827984"/>
          </a:xfrm>
          <a:prstGeom prst="rect">
            <a:avLst/>
          </a:prstGeom>
        </p:spPr>
      </p:pic>
    </p:spTree>
    <p:extLst>
      <p:ext uri="{BB962C8B-B14F-4D97-AF65-F5344CB8AC3E}">
        <p14:creationId xmlns:p14="http://schemas.microsoft.com/office/powerpoint/2010/main" val="116711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369701"/>
          </a:xfrm>
          <a:prstGeom prst="rect">
            <a:avLst/>
          </a:prstGeom>
        </p:spPr>
      </p:pic>
      <p:sp>
        <p:nvSpPr>
          <p:cNvPr id="3" name="Text 0"/>
          <p:cNvSpPr/>
          <p:nvPr/>
        </p:nvSpPr>
        <p:spPr>
          <a:xfrm>
            <a:off x="758309" y="3669149"/>
            <a:ext cx="13113782" cy="1247061"/>
          </a:xfrm>
          <a:prstGeom prst="rect">
            <a:avLst/>
          </a:prstGeom>
          <a:noFill/>
          <a:ln/>
        </p:spPr>
        <p:txBody>
          <a:bodyPr wrap="square" lIns="0" tIns="0" rIns="0" bIns="0" rtlCol="0" anchor="t"/>
          <a:lstStyle/>
          <a:p>
            <a:pPr marL="0" indent="0" algn="l">
              <a:lnSpc>
                <a:spcPts val="4900"/>
              </a:lnSpc>
              <a:buNone/>
            </a:pPr>
            <a:r>
              <a:rPr lang="en-US" sz="3200" dirty="0">
                <a:solidFill>
                  <a:schemeClr val="accent4"/>
                </a:solidFill>
                <a:latin typeface="Dela Gothic One" pitchFamily="34" charset="0"/>
                <a:ea typeface="Dela Gothic One" pitchFamily="34" charset="-122"/>
                <a:cs typeface="Dela Gothic One" pitchFamily="34" charset="-120"/>
              </a:rPr>
              <a:t>The Challenge: Complex Supply Chains, High Stakes</a:t>
            </a:r>
            <a:endParaRPr lang="en-US" sz="3200" dirty="0">
              <a:solidFill>
                <a:schemeClr val="accent4"/>
              </a:solidFill>
            </a:endParaRPr>
          </a:p>
        </p:txBody>
      </p:sp>
      <p:sp>
        <p:nvSpPr>
          <p:cNvPr id="4" name="Text 1"/>
          <p:cNvSpPr/>
          <p:nvPr/>
        </p:nvSpPr>
        <p:spPr>
          <a:xfrm>
            <a:off x="758309" y="5200531"/>
            <a:ext cx="13113782" cy="606504"/>
          </a:xfrm>
          <a:prstGeom prst="rect">
            <a:avLst/>
          </a:prstGeom>
          <a:noFill/>
          <a:ln/>
        </p:spPr>
        <p:txBody>
          <a:bodyPr wrap="square" lIns="0" tIns="0" rIns="0" bIns="0" rtlCol="0" anchor="t"/>
          <a:lstStyle/>
          <a:p>
            <a:pPr marL="0" indent="0" algn="l">
              <a:lnSpc>
                <a:spcPts val="2350"/>
              </a:lnSpc>
              <a:buNone/>
            </a:pPr>
            <a:r>
              <a:rPr lang="en-US" dirty="0">
                <a:solidFill>
                  <a:schemeClr val="accent4"/>
                </a:solidFill>
                <a:latin typeface="DM Sans" pitchFamily="34" charset="0"/>
                <a:ea typeface="DM Sans" pitchFamily="34" charset="-122"/>
                <a:cs typeface="DM Sans" pitchFamily="34" charset="-120"/>
              </a:rPr>
              <a:t>Modern Halal food supply chains </a:t>
            </a:r>
            <a:r>
              <a:rPr lang="en-US" dirty="0">
                <a:solidFill>
                  <a:srgbClr val="FFE5E5"/>
                </a:solidFill>
                <a:latin typeface="DM Sans" pitchFamily="34" charset="0"/>
                <a:ea typeface="DM Sans" pitchFamily="34" charset="-122"/>
                <a:cs typeface="DM Sans" pitchFamily="34" charset="-120"/>
              </a:rPr>
              <a:t>involve intricate </a:t>
            </a:r>
            <a:r>
              <a:rPr lang="en-US" dirty="0">
                <a:solidFill>
                  <a:schemeClr val="accent4"/>
                </a:solidFill>
                <a:latin typeface="DM Sans" pitchFamily="34" charset="0"/>
                <a:ea typeface="DM Sans" pitchFamily="34" charset="-122"/>
                <a:cs typeface="DM Sans" pitchFamily="34" charset="-120"/>
              </a:rPr>
              <a:t>networks spanning multiple countries</a:t>
            </a:r>
            <a:r>
              <a:rPr lang="en-US" dirty="0">
                <a:solidFill>
                  <a:srgbClr val="FFE5E5"/>
                </a:solidFill>
                <a:latin typeface="DM Sans" pitchFamily="34" charset="0"/>
                <a:ea typeface="DM Sans" pitchFamily="34" charset="-122"/>
                <a:cs typeface="DM Sans" pitchFamily="34" charset="-120"/>
              </a:rPr>
              <a:t>, hundreds of suppliers, processors, distributors, and retailers. Each node represents a potential point of non-compliance or contamination.</a:t>
            </a:r>
            <a:endParaRPr lang="en-US" dirty="0"/>
          </a:p>
        </p:txBody>
      </p:sp>
      <p:sp>
        <p:nvSpPr>
          <p:cNvPr id="5" name="Text 2"/>
          <p:cNvSpPr/>
          <p:nvPr/>
        </p:nvSpPr>
        <p:spPr>
          <a:xfrm>
            <a:off x="758309" y="6215658"/>
            <a:ext cx="13113782" cy="909757"/>
          </a:xfrm>
          <a:prstGeom prst="rect">
            <a:avLst/>
          </a:prstGeom>
          <a:noFill/>
          <a:ln/>
        </p:spPr>
        <p:txBody>
          <a:bodyPr wrap="square" lIns="0" tIns="0" rIns="0" bIns="0" rtlCol="0" anchor="t"/>
          <a:lstStyle/>
          <a:p>
            <a:pPr marL="0" indent="0" algn="l">
              <a:lnSpc>
                <a:spcPts val="2350"/>
              </a:lnSpc>
              <a:buNone/>
            </a:pPr>
            <a:r>
              <a:rPr lang="en-US" dirty="0">
                <a:solidFill>
                  <a:schemeClr val="accent4"/>
                </a:solidFill>
                <a:latin typeface="DM Sans" pitchFamily="34" charset="0"/>
                <a:ea typeface="DM Sans" pitchFamily="34" charset="-122"/>
                <a:cs typeface="DM Sans" pitchFamily="34" charset="-120"/>
              </a:rPr>
              <a:t>Traditional certification </a:t>
            </a:r>
            <a:r>
              <a:rPr lang="en-US" dirty="0">
                <a:solidFill>
                  <a:srgbClr val="FFE5E5"/>
                </a:solidFill>
                <a:latin typeface="DM Sans" pitchFamily="34" charset="0"/>
                <a:ea typeface="DM Sans" pitchFamily="34" charset="-122"/>
                <a:cs typeface="DM Sans" pitchFamily="34" charset="-120"/>
              </a:rPr>
              <a:t>methods rely heavily on </a:t>
            </a:r>
            <a:r>
              <a:rPr lang="en-US" dirty="0">
                <a:solidFill>
                  <a:schemeClr val="accent4"/>
                </a:solidFill>
                <a:latin typeface="DM Sans" pitchFamily="34" charset="0"/>
                <a:ea typeface="DM Sans" pitchFamily="34" charset="-122"/>
                <a:cs typeface="DM Sans" pitchFamily="34" charset="-120"/>
              </a:rPr>
              <a:t>periodic audits, paper documentation, and manual verification processes</a:t>
            </a:r>
            <a:r>
              <a:rPr lang="en-US" dirty="0">
                <a:solidFill>
                  <a:srgbClr val="FFE5E5"/>
                </a:solidFill>
                <a:latin typeface="DM Sans" pitchFamily="34" charset="0"/>
                <a:ea typeface="DM Sans" pitchFamily="34" charset="-122"/>
                <a:cs typeface="DM Sans" pitchFamily="34" charset="-120"/>
              </a:rPr>
              <a:t>. These approaches are time-consuming, expensive, and vulnerable to human error or fraudulent practices. With global trade volumes increasing, the limitations of conventional monitoring become increasingly apparent, creating risks for consumers and businesses alike.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58309" y="2634712"/>
            <a:ext cx="7627382" cy="2753819"/>
          </a:xfrm>
          <a:prstGeom prst="rect">
            <a:avLst/>
          </a:prstGeom>
          <a:noFill/>
          <a:ln/>
        </p:spPr>
        <p:txBody>
          <a:bodyPr wrap="square" lIns="0" tIns="0" rIns="0" bIns="0" rtlCol="0" anchor="t"/>
          <a:lstStyle/>
          <a:p>
            <a:pPr marL="0" indent="0" algn="l">
              <a:lnSpc>
                <a:spcPts val="9800"/>
              </a:lnSpc>
              <a:buNone/>
            </a:pPr>
            <a:r>
              <a:rPr lang="en-US" sz="6600" dirty="0">
                <a:solidFill>
                  <a:srgbClr val="FF5050"/>
                </a:solidFill>
                <a:latin typeface="Dela Gothic One" pitchFamily="34" charset="0"/>
                <a:ea typeface="Dela Gothic One" pitchFamily="34" charset="-122"/>
                <a:cs typeface="Dela Gothic One" pitchFamily="34" charset="-120"/>
              </a:rPr>
              <a:t>Enter Artificial Intelligence</a:t>
            </a:r>
            <a:endParaRPr lang="en-US" sz="6600" dirty="0">
              <a:solidFill>
                <a:srgbClr val="FF5050"/>
              </a:solidFill>
            </a:endParaRPr>
          </a:p>
        </p:txBody>
      </p:sp>
      <p:sp>
        <p:nvSpPr>
          <p:cNvPr id="4" name="Text 1"/>
          <p:cNvSpPr/>
          <p:nvPr/>
        </p:nvSpPr>
        <p:spPr>
          <a:xfrm>
            <a:off x="758309" y="5672852"/>
            <a:ext cx="7627382" cy="909757"/>
          </a:xfrm>
          <a:prstGeom prst="rect">
            <a:avLst/>
          </a:prstGeom>
          <a:noFill/>
          <a:ln/>
        </p:spPr>
        <p:txBody>
          <a:bodyPr wrap="square" lIns="0" tIns="0" rIns="0" bIns="0" rtlCol="0" anchor="t"/>
          <a:lstStyle/>
          <a:p>
            <a:pPr marL="0" indent="0" algn="l">
              <a:lnSpc>
                <a:spcPts val="2350"/>
              </a:lnSpc>
              <a:buNone/>
            </a:pPr>
            <a:r>
              <a:rPr lang="en-US" sz="1450" dirty="0">
                <a:solidFill>
                  <a:srgbClr val="FFE5E5"/>
                </a:solidFill>
                <a:latin typeface="DM Sans" pitchFamily="34" charset="0"/>
                <a:ea typeface="DM Sans" pitchFamily="34" charset="-122"/>
                <a:cs typeface="DM Sans" pitchFamily="34" charset="-120"/>
              </a:rPr>
              <a:t>AI technologies offer unprecedented capabilities to transform Halal food supply chains, addressing long-standing challenges while creating new opportunities for efficiency, transparency, and trust.</a:t>
            </a:r>
            <a:endParaRPr lang="en-US" sz="1450" dirty="0"/>
          </a:p>
        </p:txBody>
      </p:sp>
      <p:sp>
        <p:nvSpPr>
          <p:cNvPr id="5" name="Text 0"/>
          <p:cNvSpPr/>
          <p:nvPr/>
        </p:nvSpPr>
        <p:spPr>
          <a:xfrm>
            <a:off x="1052777" y="288153"/>
            <a:ext cx="8091223" cy="646337"/>
          </a:xfrm>
          <a:prstGeom prst="rect">
            <a:avLst/>
          </a:prstGeom>
          <a:noFill/>
          <a:ln/>
        </p:spPr>
        <p:txBody>
          <a:bodyPr wrap="square" lIns="0" tIns="0" rIns="0" bIns="0" rtlCol="0" anchor="t"/>
          <a:lstStyle/>
          <a:p>
            <a:pPr marL="0" indent="0">
              <a:lnSpc>
                <a:spcPts val="4900"/>
              </a:lnSpc>
              <a:buNone/>
            </a:pPr>
            <a:r>
              <a:rPr lang="en-US" sz="3600" dirty="0" smtClean="0">
                <a:solidFill>
                  <a:schemeClr val="accent4"/>
                </a:solidFill>
                <a:latin typeface="Dela Gothic One" pitchFamily="34" charset="0"/>
                <a:ea typeface="Dela Gothic One" pitchFamily="34" charset="-122"/>
                <a:cs typeface="Dela Gothic One" pitchFamily="34" charset="-120"/>
              </a:rPr>
              <a:t>Moving Towards Solution</a:t>
            </a:r>
            <a:endParaRPr lang="en-US" sz="3600" dirty="0">
              <a:solidFill>
                <a:schemeClr val="accent4"/>
              </a:solidFill>
            </a:endParaRPr>
          </a:p>
        </p:txBody>
      </p:sp>
      <p:pic>
        <p:nvPicPr>
          <p:cNvPr id="6" name="Image 3" descr="preencoded.png"/>
          <p:cNvPicPr>
            <a:picLocks noChangeAspect="1"/>
          </p:cNvPicPr>
          <p:nvPr/>
        </p:nvPicPr>
        <p:blipFill>
          <a:blip r:embed="rId4"/>
          <a:stretch>
            <a:fillRect/>
          </a:stretch>
        </p:blipFill>
        <p:spPr>
          <a:xfrm>
            <a:off x="4037847" y="1147765"/>
            <a:ext cx="642641" cy="64264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679966"/>
            <a:ext cx="13113782" cy="1247061"/>
          </a:xfrm>
          <a:prstGeom prst="rect">
            <a:avLst/>
          </a:prstGeom>
          <a:noFill/>
          <a:ln/>
        </p:spPr>
        <p:txBody>
          <a:bodyPr wrap="square" lIns="0" tIns="0" rIns="0" bIns="0" rtlCol="0" anchor="t"/>
          <a:lstStyle/>
          <a:p>
            <a:pPr marL="0" indent="0" algn="l">
              <a:lnSpc>
                <a:spcPts val="4900"/>
              </a:lnSpc>
              <a:buNone/>
            </a:pPr>
            <a:r>
              <a:rPr lang="en-US" sz="3900" dirty="0">
                <a:solidFill>
                  <a:srgbClr val="FAEBEB"/>
                </a:solidFill>
                <a:latin typeface="Dela Gothic One" pitchFamily="34" charset="0"/>
                <a:ea typeface="Dela Gothic One" pitchFamily="34" charset="-122"/>
                <a:cs typeface="Dela Gothic One" pitchFamily="34" charset="-120"/>
              </a:rPr>
              <a:t>AI Technologies Transforming Halal Supply Chains</a:t>
            </a:r>
            <a:endParaRPr lang="en-US" sz="3900" dirty="0"/>
          </a:p>
        </p:txBody>
      </p:sp>
      <p:sp>
        <p:nvSpPr>
          <p:cNvPr id="4" name="Text 1"/>
          <p:cNvSpPr/>
          <p:nvPr/>
        </p:nvSpPr>
        <p:spPr>
          <a:xfrm>
            <a:off x="1563886" y="2466023"/>
            <a:ext cx="2621161"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Machine Learning</a:t>
            </a:r>
            <a:endParaRPr lang="en-US" sz="1950" dirty="0"/>
          </a:p>
        </p:txBody>
      </p:sp>
      <p:sp>
        <p:nvSpPr>
          <p:cNvPr id="5" name="Text 2"/>
          <p:cNvSpPr/>
          <p:nvPr/>
        </p:nvSpPr>
        <p:spPr>
          <a:xfrm>
            <a:off x="1563886" y="2891433"/>
            <a:ext cx="5632847"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Algorithms that analyze patterns, detect anomalies, predict risks, and continuously improve from data to identify potential compliance issues before they occur</a:t>
            </a:r>
            <a:endParaRPr lang="en-US" sz="1600" dirty="0"/>
          </a:p>
        </p:txBody>
      </p:sp>
      <p:sp>
        <p:nvSpPr>
          <p:cNvPr id="7" name="Text 3"/>
          <p:cNvSpPr/>
          <p:nvPr/>
        </p:nvSpPr>
        <p:spPr>
          <a:xfrm>
            <a:off x="8239244" y="2466023"/>
            <a:ext cx="3388995"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Blockchain Integration</a:t>
            </a:r>
            <a:endParaRPr lang="en-US" sz="1950" dirty="0"/>
          </a:p>
        </p:txBody>
      </p:sp>
      <p:sp>
        <p:nvSpPr>
          <p:cNvPr id="8" name="Text 4"/>
          <p:cNvSpPr/>
          <p:nvPr/>
        </p:nvSpPr>
        <p:spPr>
          <a:xfrm>
            <a:off x="8239244" y="2891433"/>
            <a:ext cx="5632847"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Immutable distributed ledgers create transparent, tamper-proof records of every transaction and movement throughout the supply chain</a:t>
            </a:r>
            <a:endParaRPr lang="en-US" sz="1600" dirty="0"/>
          </a:p>
        </p:txBody>
      </p:sp>
      <p:sp>
        <p:nvSpPr>
          <p:cNvPr id="10" name="Text 5"/>
          <p:cNvSpPr/>
          <p:nvPr/>
        </p:nvSpPr>
        <p:spPr>
          <a:xfrm>
            <a:off x="1563886" y="4340185"/>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Computer Vision</a:t>
            </a:r>
            <a:endParaRPr lang="en-US" sz="1950" dirty="0"/>
          </a:p>
        </p:txBody>
      </p:sp>
      <p:sp>
        <p:nvSpPr>
          <p:cNvPr id="11" name="Text 6"/>
          <p:cNvSpPr/>
          <p:nvPr/>
        </p:nvSpPr>
        <p:spPr>
          <a:xfrm>
            <a:off x="1563886" y="4765596"/>
            <a:ext cx="5632847"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Visual recognition systems monitor production facilities, verify product authenticity, and ensure proper handling procedures in real-time</a:t>
            </a:r>
            <a:endParaRPr lang="en-US" sz="1600" dirty="0"/>
          </a:p>
        </p:txBody>
      </p:sp>
      <p:sp>
        <p:nvSpPr>
          <p:cNvPr id="13" name="Text 7"/>
          <p:cNvSpPr/>
          <p:nvPr/>
        </p:nvSpPr>
        <p:spPr>
          <a:xfrm>
            <a:off x="8239244" y="4340185"/>
            <a:ext cx="3005257"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Predictive Analytics</a:t>
            </a:r>
            <a:endParaRPr lang="en-US" sz="1950" dirty="0"/>
          </a:p>
        </p:txBody>
      </p:sp>
      <p:sp>
        <p:nvSpPr>
          <p:cNvPr id="14" name="Text 8"/>
          <p:cNvSpPr/>
          <p:nvPr/>
        </p:nvSpPr>
        <p:spPr>
          <a:xfrm>
            <a:off x="8239244" y="4765596"/>
            <a:ext cx="5632847"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Advanced forecasting models optimize inventory, predict demand fluctuations, and prevent waste while maintaining compliance</a:t>
            </a:r>
            <a:endParaRPr lang="en-US" sz="1600" dirty="0"/>
          </a:p>
        </p:txBody>
      </p:sp>
      <p:sp>
        <p:nvSpPr>
          <p:cNvPr id="16" name="Text 9"/>
          <p:cNvSpPr/>
          <p:nvPr/>
        </p:nvSpPr>
        <p:spPr>
          <a:xfrm>
            <a:off x="1563886" y="6214348"/>
            <a:ext cx="3051691"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Process Automation</a:t>
            </a:r>
            <a:endParaRPr lang="en-US" sz="1950" dirty="0"/>
          </a:p>
        </p:txBody>
      </p:sp>
      <p:sp>
        <p:nvSpPr>
          <p:cNvPr id="17" name="Text 10"/>
          <p:cNvSpPr/>
          <p:nvPr/>
        </p:nvSpPr>
        <p:spPr>
          <a:xfrm>
            <a:off x="1563886" y="6639758"/>
            <a:ext cx="5632847" cy="909757"/>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Intelligent systems handle routine certification tasks, documentation, and compliance checks with speed and accuracy</a:t>
            </a:r>
            <a:endParaRPr lang="en-US" sz="1600" dirty="0"/>
          </a:p>
        </p:txBody>
      </p:sp>
      <p:sp>
        <p:nvSpPr>
          <p:cNvPr id="19" name="Text 11"/>
          <p:cNvSpPr/>
          <p:nvPr/>
        </p:nvSpPr>
        <p:spPr>
          <a:xfrm>
            <a:off x="8239244" y="6214348"/>
            <a:ext cx="2494359" cy="311706"/>
          </a:xfrm>
          <a:prstGeom prst="rect">
            <a:avLst/>
          </a:prstGeom>
          <a:noFill/>
          <a:ln/>
        </p:spPr>
        <p:txBody>
          <a:bodyPr wrap="none" lIns="0" tIns="0" rIns="0" bIns="0" rtlCol="0" anchor="t"/>
          <a:lstStyle/>
          <a:p>
            <a:pPr marL="0" indent="0" algn="l">
              <a:lnSpc>
                <a:spcPts val="2450"/>
              </a:lnSpc>
              <a:buNone/>
            </a:pPr>
            <a:r>
              <a:rPr lang="en-US" sz="1950" dirty="0">
                <a:solidFill>
                  <a:srgbClr val="FFE5E5"/>
                </a:solidFill>
                <a:latin typeface="Dela Gothic One" pitchFamily="34" charset="0"/>
                <a:ea typeface="Dela Gothic One" pitchFamily="34" charset="-122"/>
                <a:cs typeface="Dela Gothic One" pitchFamily="34" charset="-120"/>
              </a:rPr>
              <a:t>IoT Integration</a:t>
            </a:r>
            <a:endParaRPr lang="en-US" sz="1950" dirty="0"/>
          </a:p>
        </p:txBody>
      </p:sp>
      <p:sp>
        <p:nvSpPr>
          <p:cNvPr id="20" name="Text 12"/>
          <p:cNvSpPr/>
          <p:nvPr/>
        </p:nvSpPr>
        <p:spPr>
          <a:xfrm>
            <a:off x="8239244" y="6639758"/>
            <a:ext cx="5632847" cy="606504"/>
          </a:xfrm>
          <a:prstGeom prst="rect">
            <a:avLst/>
          </a:prstGeom>
          <a:noFill/>
          <a:ln/>
        </p:spPr>
        <p:txBody>
          <a:bodyPr wrap="square" lIns="0" tIns="0" rIns="0" bIns="0" rtlCol="0" anchor="t"/>
          <a:lstStyle/>
          <a:p>
            <a:pPr marL="0" indent="0" algn="l">
              <a:lnSpc>
                <a:spcPts val="2350"/>
              </a:lnSpc>
              <a:buNone/>
            </a:pPr>
            <a:r>
              <a:rPr lang="en-US" sz="1600" dirty="0">
                <a:solidFill>
                  <a:srgbClr val="FFE5E5"/>
                </a:solidFill>
                <a:latin typeface="DM Sans" pitchFamily="34" charset="0"/>
                <a:ea typeface="DM Sans" pitchFamily="34" charset="-122"/>
                <a:cs typeface="DM Sans" pitchFamily="34" charset="-120"/>
              </a:rPr>
              <a:t>Connected sensors continuously monitor conditions, track products, and provide real-time data feeds for AI analysis</a:t>
            </a:r>
            <a:endParaRPr lang="en-US" sz="1600" dirty="0"/>
          </a:p>
        </p:txBody>
      </p:sp>
      <p:pic>
        <p:nvPicPr>
          <p:cNvPr id="21" name="Image 1" descr="preencoded.png"/>
          <p:cNvPicPr>
            <a:picLocks noChangeAspect="1"/>
          </p:cNvPicPr>
          <p:nvPr/>
        </p:nvPicPr>
        <p:blipFill>
          <a:blip r:embed="rId3"/>
          <a:stretch>
            <a:fillRect/>
          </a:stretch>
        </p:blipFill>
        <p:spPr>
          <a:xfrm>
            <a:off x="828279" y="2320477"/>
            <a:ext cx="498673" cy="498673"/>
          </a:xfrm>
          <a:prstGeom prst="rect">
            <a:avLst/>
          </a:prstGeom>
        </p:spPr>
      </p:pic>
      <p:pic>
        <p:nvPicPr>
          <p:cNvPr id="22" name="Image 2" descr="preencoded.png"/>
          <p:cNvPicPr>
            <a:picLocks noChangeAspect="1"/>
          </p:cNvPicPr>
          <p:nvPr/>
        </p:nvPicPr>
        <p:blipFill>
          <a:blip r:embed="rId4"/>
          <a:stretch>
            <a:fillRect/>
          </a:stretch>
        </p:blipFill>
        <p:spPr>
          <a:xfrm>
            <a:off x="7503637" y="2330450"/>
            <a:ext cx="498673" cy="498673"/>
          </a:xfrm>
          <a:prstGeom prst="rect">
            <a:avLst/>
          </a:prstGeom>
        </p:spPr>
      </p:pic>
      <p:pic>
        <p:nvPicPr>
          <p:cNvPr id="23" name="Image 3" descr="preencoded.png"/>
          <p:cNvPicPr>
            <a:picLocks noChangeAspect="1"/>
          </p:cNvPicPr>
          <p:nvPr/>
        </p:nvPicPr>
        <p:blipFill>
          <a:blip r:embed="rId5"/>
          <a:stretch>
            <a:fillRect/>
          </a:stretch>
        </p:blipFill>
        <p:spPr>
          <a:xfrm>
            <a:off x="744854" y="4222726"/>
            <a:ext cx="498673" cy="498673"/>
          </a:xfrm>
          <a:prstGeom prst="rect">
            <a:avLst/>
          </a:prstGeom>
        </p:spPr>
      </p:pic>
      <p:pic>
        <p:nvPicPr>
          <p:cNvPr id="24" name="Image 4" descr="preencoded.png"/>
          <p:cNvPicPr>
            <a:picLocks noChangeAspect="1"/>
          </p:cNvPicPr>
          <p:nvPr/>
        </p:nvPicPr>
        <p:blipFill>
          <a:blip r:embed="rId6"/>
          <a:stretch>
            <a:fillRect/>
          </a:stretch>
        </p:blipFill>
        <p:spPr>
          <a:xfrm>
            <a:off x="7503637" y="4340185"/>
            <a:ext cx="498673" cy="498673"/>
          </a:xfrm>
          <a:prstGeom prst="rect">
            <a:avLst/>
          </a:prstGeom>
        </p:spPr>
      </p:pic>
      <p:pic>
        <p:nvPicPr>
          <p:cNvPr id="25" name="Image 3" descr="preencoded.png"/>
          <p:cNvPicPr>
            <a:picLocks noChangeAspect="1"/>
          </p:cNvPicPr>
          <p:nvPr/>
        </p:nvPicPr>
        <p:blipFill>
          <a:blip r:embed="rId7"/>
          <a:stretch>
            <a:fillRect/>
          </a:stretch>
        </p:blipFill>
        <p:spPr>
          <a:xfrm>
            <a:off x="827171" y="6183694"/>
            <a:ext cx="424557" cy="424557"/>
          </a:xfrm>
          <a:prstGeom prst="rect">
            <a:avLst/>
          </a:prstGeom>
        </p:spPr>
      </p:pic>
      <p:pic>
        <p:nvPicPr>
          <p:cNvPr id="26" name="Image 4" descr="preencoded.png"/>
          <p:cNvPicPr>
            <a:picLocks noChangeAspect="1"/>
          </p:cNvPicPr>
          <p:nvPr/>
        </p:nvPicPr>
        <p:blipFill>
          <a:blip r:embed="rId8"/>
          <a:stretch>
            <a:fillRect/>
          </a:stretch>
        </p:blipFill>
        <p:spPr>
          <a:xfrm>
            <a:off x="7589281" y="6215861"/>
            <a:ext cx="424557" cy="42455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09124" y="478512"/>
            <a:ext cx="13412152" cy="966788"/>
          </a:xfrm>
          <a:prstGeom prst="rect">
            <a:avLst/>
          </a:prstGeom>
          <a:noFill/>
          <a:ln/>
        </p:spPr>
        <p:txBody>
          <a:bodyPr wrap="square" lIns="0" tIns="0" rIns="0" bIns="0" rtlCol="0" anchor="t"/>
          <a:lstStyle/>
          <a:p>
            <a:pPr marL="0" indent="0" algn="l">
              <a:lnSpc>
                <a:spcPts val="3800"/>
              </a:lnSpc>
              <a:buNone/>
            </a:pPr>
            <a:r>
              <a:rPr lang="en-US" sz="3000" b="1" dirty="0">
                <a:solidFill>
                  <a:srgbClr val="FFE14D"/>
                </a:solidFill>
                <a:latin typeface="Comfortaa Bold" pitchFamily="34" charset="0"/>
                <a:ea typeface="Comfortaa Bold" pitchFamily="34" charset="-122"/>
                <a:cs typeface="Comfortaa Bold" pitchFamily="34" charset="-120"/>
              </a:rPr>
              <a:t>The Road Ahead: Vision for a Smart Halal Supply Chain in Pakistan</a:t>
            </a:r>
            <a:endParaRPr lang="en-US" sz="3000" dirty="0"/>
          </a:p>
        </p:txBody>
      </p:sp>
      <p:pic>
        <p:nvPicPr>
          <p:cNvPr id="3" name="Image 0" descr="preencoded.png"/>
          <p:cNvPicPr>
            <a:picLocks noChangeAspect="1"/>
          </p:cNvPicPr>
          <p:nvPr/>
        </p:nvPicPr>
        <p:blipFill>
          <a:blip r:embed="rId2"/>
          <a:stretch>
            <a:fillRect/>
          </a:stretch>
        </p:blipFill>
        <p:spPr>
          <a:xfrm>
            <a:off x="904518" y="1793319"/>
            <a:ext cx="12821364" cy="4917447"/>
          </a:xfrm>
          <a:prstGeom prst="rect">
            <a:avLst/>
          </a:prstGeom>
        </p:spPr>
      </p:pic>
      <p:sp>
        <p:nvSpPr>
          <p:cNvPr id="4" name="Text 5"/>
          <p:cNvSpPr/>
          <p:nvPr/>
        </p:nvSpPr>
        <p:spPr>
          <a:xfrm>
            <a:off x="609124" y="7015401"/>
            <a:ext cx="13412152" cy="278487"/>
          </a:xfrm>
          <a:prstGeom prst="rect">
            <a:avLst/>
          </a:prstGeom>
          <a:noFill/>
          <a:ln/>
        </p:spPr>
        <p:txBody>
          <a:bodyPr wrap="none" lIns="0" tIns="0" rIns="0" bIns="0" rtlCol="0" anchor="t"/>
          <a:lstStyle/>
          <a:p>
            <a:pPr marL="0" indent="0" algn="l">
              <a:lnSpc>
                <a:spcPts val="2150"/>
              </a:lnSpc>
              <a:buNone/>
            </a:pPr>
            <a:r>
              <a:rPr lang="en-US" sz="1600" dirty="0">
                <a:solidFill>
                  <a:srgbClr val="D7D4CC"/>
                </a:solidFill>
                <a:latin typeface="Raleway Medium" pitchFamily="34" charset="0"/>
                <a:ea typeface="Raleway Medium" pitchFamily="34" charset="-122"/>
                <a:cs typeface="Raleway Medium" pitchFamily="34" charset="-120"/>
              </a:rPr>
              <a:t>Our vision is a fully integrated ecosystem of AI, blockchain, and IoT, ensuring </a:t>
            </a:r>
            <a:r>
              <a:rPr lang="en-US" sz="1600" dirty="0">
                <a:solidFill>
                  <a:srgbClr val="FFE14D"/>
                </a:solidFill>
                <a:latin typeface="Raleway Medium" pitchFamily="34" charset="0"/>
                <a:ea typeface="Raleway Medium" pitchFamily="34" charset="-122"/>
                <a:cs typeface="Raleway Medium" pitchFamily="34" charset="-120"/>
              </a:rPr>
              <a:t>halal integrity, sustainability, and unparalleled consumer trust</a:t>
            </a:r>
            <a:r>
              <a:rPr lang="en-US" sz="1600" dirty="0">
                <a:solidFill>
                  <a:srgbClr val="D7D4CC"/>
                </a:solidFill>
                <a:latin typeface="Raleway Medium" pitchFamily="34" charset="0"/>
                <a:ea typeface="Raleway Medium" pitchFamily="34" charset="-122"/>
                <a:cs typeface="Raleway Medium" pitchFamily="34" charset="-120"/>
              </a:rPr>
              <a:t>.</a:t>
            </a:r>
            <a:endParaRPr lang="en-US" sz="1600" dirty="0"/>
          </a:p>
        </p:txBody>
      </p:sp>
      <p:sp>
        <p:nvSpPr>
          <p:cNvPr id="5" name="Text 6"/>
          <p:cNvSpPr/>
          <p:nvPr/>
        </p:nvSpPr>
        <p:spPr>
          <a:xfrm>
            <a:off x="609124" y="7489627"/>
            <a:ext cx="13412152" cy="556974"/>
          </a:xfrm>
          <a:prstGeom prst="rect">
            <a:avLst/>
          </a:prstGeom>
          <a:noFill/>
          <a:ln/>
        </p:spPr>
        <p:txBody>
          <a:bodyPr wrap="square" lIns="0" tIns="0" rIns="0" bIns="0" rtlCol="0" anchor="t"/>
          <a:lstStyle/>
          <a:p>
            <a:pPr marL="0" indent="0" algn="l">
              <a:lnSpc>
                <a:spcPts val="2150"/>
              </a:lnSpc>
              <a:buNone/>
            </a:pPr>
            <a:r>
              <a:rPr lang="en-US" sz="1600" dirty="0">
                <a:solidFill>
                  <a:srgbClr val="D7D4CC"/>
                </a:solidFill>
                <a:latin typeface="Raleway Medium" pitchFamily="34" charset="0"/>
                <a:ea typeface="Raleway Medium" pitchFamily="34" charset="-122"/>
                <a:cs typeface="Raleway Medium" pitchFamily="34" charset="-120"/>
              </a:rPr>
              <a:t>This includes </a:t>
            </a:r>
            <a:r>
              <a:rPr lang="en-US" sz="1600" dirty="0">
                <a:solidFill>
                  <a:srgbClr val="FFE14D"/>
                </a:solidFill>
                <a:latin typeface="Raleway Medium" pitchFamily="34" charset="0"/>
                <a:ea typeface="Raleway Medium" pitchFamily="34" charset="-122"/>
                <a:cs typeface="Raleway Medium" pitchFamily="34" charset="-120"/>
              </a:rPr>
              <a:t>real-time halal compliance dashboards</a:t>
            </a:r>
            <a:r>
              <a:rPr lang="en-US" sz="1600" dirty="0">
                <a:solidFill>
                  <a:srgbClr val="D7D4CC"/>
                </a:solidFill>
                <a:latin typeface="Raleway Medium" pitchFamily="34" charset="0"/>
                <a:ea typeface="Raleway Medium" pitchFamily="34" charset="-122"/>
                <a:cs typeface="Raleway Medium" pitchFamily="34" charset="-120"/>
              </a:rPr>
              <a:t> accessible to all stakeholders and enhanced export competitiveness through internationally recognized digital certification.</a:t>
            </a:r>
            <a:endParaRPr lang="en-US" sz="1600" dirty="0"/>
          </a:p>
        </p:txBody>
      </p:sp>
      <p:sp>
        <p:nvSpPr>
          <p:cNvPr id="6" name="Text 1"/>
          <p:cNvSpPr/>
          <p:nvPr/>
        </p:nvSpPr>
        <p:spPr>
          <a:xfrm>
            <a:off x="1211417" y="2039822"/>
            <a:ext cx="2347080" cy="335297"/>
          </a:xfrm>
          <a:prstGeom prst="rect">
            <a:avLst/>
          </a:prstGeom>
          <a:noFill/>
          <a:ln/>
        </p:spPr>
        <p:txBody>
          <a:bodyPr wrap="none" lIns="0" tIns="0" rIns="0" bIns="0" rtlCol="0" anchor="t"/>
          <a:lstStyle/>
          <a:p>
            <a:pPr marL="0" indent="0" algn="r">
              <a:lnSpc>
                <a:spcPts val="1500"/>
              </a:lnSpc>
              <a:buNone/>
            </a:pPr>
            <a:r>
              <a:rPr lang="en-US" sz="1400" b="1" dirty="0">
                <a:solidFill>
                  <a:srgbClr val="FFE14D"/>
                </a:solidFill>
                <a:latin typeface="Comfortaa Bold" pitchFamily="34" charset="0"/>
                <a:ea typeface="Comfortaa Bold" pitchFamily="34" charset="-122"/>
                <a:cs typeface="Comfortaa Bold" pitchFamily="34" charset="-120"/>
              </a:rPr>
              <a:t>AI Integration</a:t>
            </a:r>
            <a:endParaRPr lang="en-US" sz="1400" dirty="0"/>
          </a:p>
        </p:txBody>
      </p:sp>
      <p:sp>
        <p:nvSpPr>
          <p:cNvPr id="7" name="Text 2"/>
          <p:cNvSpPr/>
          <p:nvPr/>
        </p:nvSpPr>
        <p:spPr>
          <a:xfrm>
            <a:off x="11071669" y="2039822"/>
            <a:ext cx="2347081" cy="670594"/>
          </a:xfrm>
          <a:prstGeom prst="rect">
            <a:avLst/>
          </a:prstGeom>
          <a:noFill/>
          <a:ln/>
        </p:spPr>
        <p:txBody>
          <a:bodyPr wrap="square" lIns="0" tIns="0" rIns="0" bIns="0" rtlCol="0" anchor="t"/>
          <a:lstStyle/>
          <a:p>
            <a:pPr marL="0" indent="0" algn="l">
              <a:lnSpc>
                <a:spcPts val="1500"/>
              </a:lnSpc>
              <a:buNone/>
            </a:pPr>
            <a:r>
              <a:rPr lang="en-US" sz="1400" b="1" dirty="0">
                <a:solidFill>
                  <a:srgbClr val="FFE14D"/>
                </a:solidFill>
                <a:latin typeface="Comfortaa Bold" pitchFamily="34" charset="0"/>
                <a:ea typeface="Comfortaa Bold" pitchFamily="34" charset="-122"/>
                <a:cs typeface="Comfortaa Bold" pitchFamily="34" charset="-120"/>
              </a:rPr>
              <a:t>Blockchain Traceability</a:t>
            </a:r>
            <a:endParaRPr lang="en-US" sz="1400" dirty="0"/>
          </a:p>
        </p:txBody>
      </p:sp>
      <p:sp>
        <p:nvSpPr>
          <p:cNvPr id="8" name="Text 3"/>
          <p:cNvSpPr/>
          <p:nvPr/>
        </p:nvSpPr>
        <p:spPr>
          <a:xfrm>
            <a:off x="11071669" y="6237743"/>
            <a:ext cx="2347081" cy="335297"/>
          </a:xfrm>
          <a:prstGeom prst="rect">
            <a:avLst/>
          </a:prstGeom>
          <a:noFill/>
          <a:ln/>
        </p:spPr>
        <p:txBody>
          <a:bodyPr wrap="none" lIns="0" tIns="0" rIns="0" bIns="0" rtlCol="0" anchor="t"/>
          <a:lstStyle/>
          <a:p>
            <a:pPr marL="0" indent="0" algn="l">
              <a:lnSpc>
                <a:spcPts val="1500"/>
              </a:lnSpc>
              <a:buNone/>
            </a:pPr>
            <a:r>
              <a:rPr lang="en-US" sz="1400" b="1" dirty="0">
                <a:solidFill>
                  <a:srgbClr val="FFE14D"/>
                </a:solidFill>
                <a:latin typeface="Comfortaa Bold" pitchFamily="34" charset="0"/>
                <a:ea typeface="Comfortaa Bold" pitchFamily="34" charset="-122"/>
                <a:cs typeface="Comfortaa Bold" pitchFamily="34" charset="-120"/>
              </a:rPr>
              <a:t>IoT Monitoring</a:t>
            </a:r>
            <a:endParaRPr lang="en-US" sz="1400" dirty="0"/>
          </a:p>
        </p:txBody>
      </p:sp>
      <p:sp>
        <p:nvSpPr>
          <p:cNvPr id="9" name="Text 4"/>
          <p:cNvSpPr/>
          <p:nvPr/>
        </p:nvSpPr>
        <p:spPr>
          <a:xfrm>
            <a:off x="1211417" y="5902445"/>
            <a:ext cx="2347080" cy="670594"/>
          </a:xfrm>
          <a:prstGeom prst="rect">
            <a:avLst/>
          </a:prstGeom>
          <a:noFill/>
          <a:ln/>
        </p:spPr>
        <p:txBody>
          <a:bodyPr wrap="square" lIns="0" tIns="0" rIns="0" bIns="0" rtlCol="0" anchor="t"/>
          <a:lstStyle/>
          <a:p>
            <a:pPr marL="0" indent="0" algn="r">
              <a:lnSpc>
                <a:spcPts val="1500"/>
              </a:lnSpc>
              <a:buNone/>
            </a:pPr>
            <a:r>
              <a:rPr lang="en-US" sz="1400" b="1" dirty="0">
                <a:solidFill>
                  <a:srgbClr val="FFE14D"/>
                </a:solidFill>
                <a:latin typeface="Comfortaa Bold" pitchFamily="34" charset="0"/>
                <a:ea typeface="Comfortaa Bold" pitchFamily="34" charset="-122"/>
                <a:cs typeface="Comfortaa Bold" pitchFamily="34" charset="-120"/>
              </a:rPr>
              <a:t>Real-time Compliance</a:t>
            </a:r>
            <a:endParaRPr lang="en-US" sz="1400" dirty="0"/>
          </a:p>
        </p:txBody>
      </p:sp>
    </p:spTree>
    <p:extLst>
      <p:ext uri="{BB962C8B-B14F-4D97-AF65-F5344CB8AC3E}">
        <p14:creationId xmlns:p14="http://schemas.microsoft.com/office/powerpoint/2010/main" val="1505265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8309" y="2175510"/>
            <a:ext cx="10403562" cy="623530"/>
          </a:xfrm>
          <a:prstGeom prst="rect">
            <a:avLst/>
          </a:prstGeom>
          <a:noFill/>
          <a:ln/>
        </p:spPr>
        <p:txBody>
          <a:bodyPr wrap="none" lIns="0" tIns="0" rIns="0" bIns="0" rtlCol="0" anchor="t"/>
          <a:lstStyle/>
          <a:p>
            <a:pPr marL="0" indent="0" algn="l">
              <a:lnSpc>
                <a:spcPts val="4900"/>
              </a:lnSpc>
              <a:buNone/>
            </a:pPr>
            <a:r>
              <a:rPr lang="en-US" sz="3900" dirty="0">
                <a:solidFill>
                  <a:schemeClr val="accent4"/>
                </a:solidFill>
                <a:latin typeface="Dela Gothic One" pitchFamily="34" charset="0"/>
                <a:ea typeface="Dela Gothic One" pitchFamily="34" charset="-122"/>
                <a:cs typeface="Dela Gothic One" pitchFamily="34" charset="-120"/>
              </a:rPr>
              <a:t>The Impact on Certification Bodies</a:t>
            </a:r>
            <a:endParaRPr lang="en-US" sz="3900" dirty="0">
              <a:solidFill>
                <a:schemeClr val="accent4"/>
              </a:solidFill>
            </a:endParaRPr>
          </a:p>
        </p:txBody>
      </p:sp>
      <p:sp>
        <p:nvSpPr>
          <p:cNvPr id="3" name="Text 1"/>
          <p:cNvSpPr/>
          <p:nvPr/>
        </p:nvSpPr>
        <p:spPr>
          <a:xfrm>
            <a:off x="758309" y="3272909"/>
            <a:ext cx="3789521" cy="374094"/>
          </a:xfrm>
          <a:prstGeom prst="rect">
            <a:avLst/>
          </a:prstGeom>
          <a:noFill/>
          <a:ln/>
        </p:spPr>
        <p:txBody>
          <a:bodyPr wrap="none" lIns="0" tIns="0" rIns="0" bIns="0" rtlCol="0" anchor="t"/>
          <a:lstStyle/>
          <a:p>
            <a:pPr marL="0" indent="0" algn="l">
              <a:lnSpc>
                <a:spcPts val="2900"/>
              </a:lnSpc>
              <a:buNone/>
            </a:pPr>
            <a:r>
              <a:rPr lang="en-US" sz="2350" dirty="0">
                <a:solidFill>
                  <a:srgbClr val="FAEBEB"/>
                </a:solidFill>
                <a:latin typeface="Dela Gothic One" pitchFamily="34" charset="0"/>
                <a:ea typeface="Dela Gothic One" pitchFamily="34" charset="-122"/>
                <a:cs typeface="Dela Gothic One" pitchFamily="34" charset="-120"/>
              </a:rPr>
              <a:t>Traditional Approach</a:t>
            </a:r>
            <a:endParaRPr lang="en-US" sz="2350" dirty="0"/>
          </a:p>
        </p:txBody>
      </p:sp>
      <p:sp>
        <p:nvSpPr>
          <p:cNvPr id="4" name="Text 2"/>
          <p:cNvSpPr/>
          <p:nvPr/>
        </p:nvSpPr>
        <p:spPr>
          <a:xfrm>
            <a:off x="758309" y="383655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Periodic on-site audits (quarterly or annually)</a:t>
            </a:r>
            <a:endParaRPr lang="en-US" sz="1600" dirty="0"/>
          </a:p>
        </p:txBody>
      </p:sp>
      <p:sp>
        <p:nvSpPr>
          <p:cNvPr id="5" name="Text 3"/>
          <p:cNvSpPr/>
          <p:nvPr/>
        </p:nvSpPr>
        <p:spPr>
          <a:xfrm>
            <a:off x="758309" y="420612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Manual document review and verification</a:t>
            </a:r>
            <a:endParaRPr lang="en-US" sz="1600" dirty="0"/>
          </a:p>
        </p:txBody>
      </p:sp>
      <p:sp>
        <p:nvSpPr>
          <p:cNvPr id="6" name="Text 4"/>
          <p:cNvSpPr/>
          <p:nvPr/>
        </p:nvSpPr>
        <p:spPr>
          <a:xfrm>
            <a:off x="758309" y="457569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Limited sampling and spot checks</a:t>
            </a:r>
            <a:endParaRPr lang="en-US" sz="1600" dirty="0"/>
          </a:p>
        </p:txBody>
      </p:sp>
      <p:sp>
        <p:nvSpPr>
          <p:cNvPr id="7" name="Text 5"/>
          <p:cNvSpPr/>
          <p:nvPr/>
        </p:nvSpPr>
        <p:spPr>
          <a:xfrm>
            <a:off x="758309" y="494526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Reactive response to consumer complaints</a:t>
            </a:r>
            <a:endParaRPr lang="en-US" sz="1600" dirty="0"/>
          </a:p>
        </p:txBody>
      </p:sp>
      <p:sp>
        <p:nvSpPr>
          <p:cNvPr id="8" name="Text 6"/>
          <p:cNvSpPr/>
          <p:nvPr/>
        </p:nvSpPr>
        <p:spPr>
          <a:xfrm>
            <a:off x="758309" y="531483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High costs per certification</a:t>
            </a:r>
            <a:endParaRPr lang="en-US" sz="1600" dirty="0"/>
          </a:p>
        </p:txBody>
      </p:sp>
      <p:sp>
        <p:nvSpPr>
          <p:cNvPr id="9" name="Text 7"/>
          <p:cNvSpPr/>
          <p:nvPr/>
        </p:nvSpPr>
        <p:spPr>
          <a:xfrm>
            <a:off x="758309" y="568440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Weeks or months for initial certification</a:t>
            </a:r>
            <a:endParaRPr lang="en-US" sz="1600" dirty="0"/>
          </a:p>
        </p:txBody>
      </p:sp>
      <p:sp>
        <p:nvSpPr>
          <p:cNvPr id="10" name="Text 8"/>
          <p:cNvSpPr/>
          <p:nvPr/>
        </p:nvSpPr>
        <p:spPr>
          <a:xfrm>
            <a:off x="7554039" y="3272909"/>
            <a:ext cx="4185880" cy="374094"/>
          </a:xfrm>
          <a:prstGeom prst="rect">
            <a:avLst/>
          </a:prstGeom>
          <a:noFill/>
          <a:ln/>
        </p:spPr>
        <p:txBody>
          <a:bodyPr wrap="none" lIns="0" tIns="0" rIns="0" bIns="0" rtlCol="0" anchor="t"/>
          <a:lstStyle/>
          <a:p>
            <a:pPr marL="0" indent="0" algn="l">
              <a:lnSpc>
                <a:spcPts val="2900"/>
              </a:lnSpc>
              <a:buNone/>
            </a:pPr>
            <a:r>
              <a:rPr lang="en-US" sz="2350" dirty="0">
                <a:solidFill>
                  <a:srgbClr val="FAEBEB"/>
                </a:solidFill>
                <a:latin typeface="Dela Gothic One" pitchFamily="34" charset="0"/>
                <a:ea typeface="Dela Gothic One" pitchFamily="34" charset="-122"/>
                <a:cs typeface="Dela Gothic One" pitchFamily="34" charset="-120"/>
              </a:rPr>
              <a:t>AI-Enhanced Approach</a:t>
            </a:r>
            <a:endParaRPr lang="en-US" sz="2350" dirty="0"/>
          </a:p>
        </p:txBody>
      </p:sp>
      <p:sp>
        <p:nvSpPr>
          <p:cNvPr id="11" name="Text 9"/>
          <p:cNvSpPr/>
          <p:nvPr/>
        </p:nvSpPr>
        <p:spPr>
          <a:xfrm>
            <a:off x="7554039" y="383655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Continuous </a:t>
            </a:r>
            <a:r>
              <a:rPr lang="en-US" sz="1600" dirty="0">
                <a:solidFill>
                  <a:schemeClr val="accent4"/>
                </a:solidFill>
                <a:latin typeface="DM Sans" pitchFamily="34" charset="0"/>
                <a:ea typeface="DM Sans" pitchFamily="34" charset="-122"/>
                <a:cs typeface="DM Sans" pitchFamily="34" charset="-120"/>
              </a:rPr>
              <a:t>real-time monitoring </a:t>
            </a:r>
            <a:r>
              <a:rPr lang="en-US" sz="1600" dirty="0">
                <a:solidFill>
                  <a:srgbClr val="FFE5E5"/>
                </a:solidFill>
                <a:latin typeface="DM Sans" pitchFamily="34" charset="0"/>
                <a:ea typeface="DM Sans" pitchFamily="34" charset="-122"/>
                <a:cs typeface="DM Sans" pitchFamily="34" charset="-120"/>
              </a:rPr>
              <a:t>and verification</a:t>
            </a:r>
            <a:endParaRPr lang="en-US" sz="1600" dirty="0"/>
          </a:p>
        </p:txBody>
      </p:sp>
      <p:sp>
        <p:nvSpPr>
          <p:cNvPr id="12" name="Text 10"/>
          <p:cNvSpPr/>
          <p:nvPr/>
        </p:nvSpPr>
        <p:spPr>
          <a:xfrm>
            <a:off x="7554039" y="420612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chemeClr val="accent4"/>
                </a:solidFill>
                <a:latin typeface="DM Sans" pitchFamily="34" charset="0"/>
                <a:ea typeface="DM Sans" pitchFamily="34" charset="-122"/>
                <a:cs typeface="DM Sans" pitchFamily="34" charset="-120"/>
              </a:rPr>
              <a:t>Automated document processing</a:t>
            </a:r>
            <a:r>
              <a:rPr lang="en-US" sz="1600" dirty="0">
                <a:solidFill>
                  <a:srgbClr val="FFE5E5"/>
                </a:solidFill>
                <a:latin typeface="DM Sans" pitchFamily="34" charset="0"/>
                <a:ea typeface="DM Sans" pitchFamily="34" charset="-122"/>
                <a:cs typeface="DM Sans" pitchFamily="34" charset="-120"/>
              </a:rPr>
              <a:t> and validation</a:t>
            </a:r>
            <a:endParaRPr lang="en-US" sz="1600" dirty="0"/>
          </a:p>
        </p:txBody>
      </p:sp>
      <p:sp>
        <p:nvSpPr>
          <p:cNvPr id="13" name="Text 11"/>
          <p:cNvSpPr/>
          <p:nvPr/>
        </p:nvSpPr>
        <p:spPr>
          <a:xfrm>
            <a:off x="7554039" y="457569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Comprehensive data analysis across all operations</a:t>
            </a:r>
            <a:endParaRPr lang="en-US" sz="1600" dirty="0"/>
          </a:p>
        </p:txBody>
      </p:sp>
      <p:sp>
        <p:nvSpPr>
          <p:cNvPr id="14" name="Text 12"/>
          <p:cNvSpPr/>
          <p:nvPr/>
        </p:nvSpPr>
        <p:spPr>
          <a:xfrm>
            <a:off x="7554039" y="494526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Proactive risk detection and prevention</a:t>
            </a:r>
            <a:endParaRPr lang="en-US" sz="1600" dirty="0"/>
          </a:p>
        </p:txBody>
      </p:sp>
      <p:sp>
        <p:nvSpPr>
          <p:cNvPr id="15" name="Text 13"/>
          <p:cNvSpPr/>
          <p:nvPr/>
        </p:nvSpPr>
        <p:spPr>
          <a:xfrm>
            <a:off x="7554039" y="531483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Reduced costs through automation efficiency</a:t>
            </a:r>
            <a:endParaRPr lang="en-US" sz="1600" dirty="0"/>
          </a:p>
        </p:txBody>
      </p:sp>
      <p:sp>
        <p:nvSpPr>
          <p:cNvPr id="16" name="Text 14"/>
          <p:cNvSpPr/>
          <p:nvPr/>
        </p:nvSpPr>
        <p:spPr>
          <a:xfrm>
            <a:off x="7554039" y="5684401"/>
            <a:ext cx="6325672" cy="303252"/>
          </a:xfrm>
          <a:prstGeom prst="rect">
            <a:avLst/>
          </a:prstGeom>
          <a:noFill/>
          <a:ln/>
        </p:spPr>
        <p:txBody>
          <a:bodyPr wrap="none" lIns="0" tIns="0" rIns="0" bIns="0" rtlCol="0" anchor="t"/>
          <a:lstStyle/>
          <a:p>
            <a:pPr marL="342900" indent="-342900" algn="l">
              <a:lnSpc>
                <a:spcPts val="2350"/>
              </a:lnSpc>
              <a:buSzPct val="100000"/>
              <a:buChar char="•"/>
            </a:pPr>
            <a:r>
              <a:rPr lang="en-US" sz="1600" dirty="0">
                <a:solidFill>
                  <a:srgbClr val="FFE5E5"/>
                </a:solidFill>
                <a:latin typeface="DM Sans" pitchFamily="34" charset="0"/>
                <a:ea typeface="DM Sans" pitchFamily="34" charset="-122"/>
                <a:cs typeface="DM Sans" pitchFamily="34" charset="-120"/>
              </a:rPr>
              <a:t>Days for initial certification with ongoing validation</a:t>
            </a:r>
            <a:endParaRPr 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31877" y="503634"/>
            <a:ext cx="11869222" cy="601861"/>
          </a:xfrm>
          <a:prstGeom prst="rect">
            <a:avLst/>
          </a:prstGeom>
          <a:noFill/>
          <a:ln/>
        </p:spPr>
        <p:txBody>
          <a:bodyPr wrap="none" lIns="0" tIns="0" rIns="0" bIns="0" rtlCol="0" anchor="t"/>
          <a:lstStyle/>
          <a:p>
            <a:pPr marL="0" indent="0" algn="l">
              <a:lnSpc>
                <a:spcPts val="4700"/>
              </a:lnSpc>
              <a:buNone/>
            </a:pPr>
            <a:r>
              <a:rPr lang="en-US" sz="3750" dirty="0">
                <a:solidFill>
                  <a:schemeClr val="accent4"/>
                </a:solidFill>
                <a:latin typeface="Dela Gothic One" pitchFamily="34" charset="0"/>
                <a:ea typeface="Dela Gothic One" pitchFamily="34" charset="-122"/>
                <a:cs typeface="Dela Gothic One" pitchFamily="34" charset="-120"/>
              </a:rPr>
              <a:t>Real-Time Monitoring: From Farm to Fork</a:t>
            </a:r>
            <a:endParaRPr lang="en-US" sz="3750" dirty="0">
              <a:solidFill>
                <a:schemeClr val="accent4"/>
              </a:solidFill>
            </a:endParaRPr>
          </a:p>
        </p:txBody>
      </p:sp>
      <p:sp>
        <p:nvSpPr>
          <p:cNvPr id="3" name="Shape 1"/>
          <p:cNvSpPr/>
          <p:nvPr/>
        </p:nvSpPr>
        <p:spPr>
          <a:xfrm>
            <a:off x="7303770" y="1471374"/>
            <a:ext cx="22860" cy="5463302"/>
          </a:xfrm>
          <a:prstGeom prst="roundRect">
            <a:avLst>
              <a:gd name="adj" fmla="val 336169"/>
            </a:avLst>
          </a:prstGeom>
          <a:solidFill>
            <a:srgbClr val="8D2424"/>
          </a:solidFill>
          <a:ln/>
        </p:spPr>
      </p:sp>
      <p:sp>
        <p:nvSpPr>
          <p:cNvPr id="4" name="Shape 2"/>
          <p:cNvSpPr/>
          <p:nvPr/>
        </p:nvSpPr>
        <p:spPr>
          <a:xfrm>
            <a:off x="6583382" y="1665684"/>
            <a:ext cx="548878" cy="22860"/>
          </a:xfrm>
          <a:prstGeom prst="roundRect">
            <a:avLst>
              <a:gd name="adj" fmla="val 336169"/>
            </a:avLst>
          </a:prstGeom>
          <a:solidFill>
            <a:srgbClr val="8D2424"/>
          </a:solidFill>
          <a:ln/>
        </p:spPr>
      </p:sp>
      <p:sp>
        <p:nvSpPr>
          <p:cNvPr id="5" name="Shape 3"/>
          <p:cNvSpPr/>
          <p:nvPr/>
        </p:nvSpPr>
        <p:spPr>
          <a:xfrm>
            <a:off x="7109400" y="1471374"/>
            <a:ext cx="411599" cy="411599"/>
          </a:xfrm>
          <a:prstGeom prst="roundRect">
            <a:avLst>
              <a:gd name="adj" fmla="val 18671"/>
            </a:avLst>
          </a:prstGeom>
          <a:solidFill>
            <a:srgbClr val="740B0B"/>
          </a:solidFill>
          <a:ln w="7620">
            <a:solidFill>
              <a:srgbClr val="8D2424"/>
            </a:solidFill>
            <a:prstDash val="solid"/>
          </a:ln>
        </p:spPr>
      </p:sp>
      <p:sp>
        <p:nvSpPr>
          <p:cNvPr id="6" name="Text 4"/>
          <p:cNvSpPr/>
          <p:nvPr/>
        </p:nvSpPr>
        <p:spPr>
          <a:xfrm>
            <a:off x="7170718" y="1496556"/>
            <a:ext cx="288846" cy="361117"/>
          </a:xfrm>
          <a:prstGeom prst="rect">
            <a:avLst/>
          </a:prstGeom>
          <a:noFill/>
          <a:ln/>
        </p:spPr>
        <p:txBody>
          <a:bodyPr wrap="none" lIns="0" tIns="0" rIns="0" bIns="0" rtlCol="0" anchor="t"/>
          <a:lstStyle/>
          <a:p>
            <a:pPr marL="0" indent="0" algn="ctr">
              <a:lnSpc>
                <a:spcPts val="2250"/>
              </a:lnSpc>
              <a:buNone/>
            </a:pPr>
            <a:r>
              <a:rPr lang="en-US" sz="2250" dirty="0">
                <a:solidFill>
                  <a:srgbClr val="FFE5E5"/>
                </a:solidFill>
                <a:latin typeface="Dela Gothic One" pitchFamily="34" charset="0"/>
                <a:ea typeface="Dela Gothic One" pitchFamily="34" charset="-122"/>
                <a:cs typeface="Dela Gothic One" pitchFamily="34" charset="-120"/>
              </a:rPr>
              <a:t>1</a:t>
            </a:r>
            <a:endParaRPr lang="en-US" sz="2250" dirty="0"/>
          </a:p>
        </p:txBody>
      </p:sp>
      <p:sp>
        <p:nvSpPr>
          <p:cNvPr id="7" name="Text 5"/>
          <p:cNvSpPr/>
          <p:nvPr/>
        </p:nvSpPr>
        <p:spPr>
          <a:xfrm>
            <a:off x="3992999" y="1534239"/>
            <a:ext cx="2407444" cy="300871"/>
          </a:xfrm>
          <a:prstGeom prst="rect">
            <a:avLst/>
          </a:prstGeom>
          <a:noFill/>
          <a:ln/>
        </p:spPr>
        <p:txBody>
          <a:bodyPr wrap="none" lIns="0" tIns="0" rIns="0" bIns="0" rtlCol="0" anchor="t"/>
          <a:lstStyle/>
          <a:p>
            <a:pPr marL="0" indent="0" algn="r">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Farm/Source</a:t>
            </a:r>
            <a:endParaRPr lang="en-US" sz="1850" dirty="0"/>
          </a:p>
        </p:txBody>
      </p:sp>
      <p:sp>
        <p:nvSpPr>
          <p:cNvPr id="8" name="Text 6"/>
          <p:cNvSpPr/>
          <p:nvPr/>
        </p:nvSpPr>
        <p:spPr>
          <a:xfrm>
            <a:off x="731877" y="1944886"/>
            <a:ext cx="5668566" cy="585549"/>
          </a:xfrm>
          <a:prstGeom prst="rect">
            <a:avLst/>
          </a:prstGeom>
          <a:noFill/>
          <a:ln/>
        </p:spPr>
        <p:txBody>
          <a:bodyPr wrap="square" lIns="0" tIns="0" rIns="0" bIns="0" rtlCol="0" anchor="t"/>
          <a:lstStyle/>
          <a:p>
            <a:pPr marL="0" indent="0" algn="r">
              <a:lnSpc>
                <a:spcPts val="2300"/>
              </a:lnSpc>
              <a:buNone/>
            </a:pPr>
            <a:r>
              <a:rPr lang="en-US" sz="1600" dirty="0">
                <a:solidFill>
                  <a:srgbClr val="FFE5E5"/>
                </a:solidFill>
                <a:latin typeface="DM Sans" pitchFamily="34" charset="0"/>
                <a:ea typeface="DM Sans" pitchFamily="34" charset="-122"/>
                <a:cs typeface="DM Sans" pitchFamily="34" charset="-120"/>
              </a:rPr>
              <a:t>IoT sensors monitor animal welfare, feed composition, and environmental conditions</a:t>
            </a:r>
            <a:endParaRPr lang="en-US" sz="1600" dirty="0"/>
          </a:p>
        </p:txBody>
      </p:sp>
      <p:sp>
        <p:nvSpPr>
          <p:cNvPr id="9" name="Shape 7"/>
          <p:cNvSpPr/>
          <p:nvPr/>
        </p:nvSpPr>
        <p:spPr>
          <a:xfrm>
            <a:off x="7498140" y="2763441"/>
            <a:ext cx="548878" cy="22860"/>
          </a:xfrm>
          <a:prstGeom prst="roundRect">
            <a:avLst>
              <a:gd name="adj" fmla="val 336169"/>
            </a:avLst>
          </a:prstGeom>
          <a:solidFill>
            <a:srgbClr val="8D2424"/>
          </a:solidFill>
          <a:ln/>
        </p:spPr>
      </p:sp>
      <p:sp>
        <p:nvSpPr>
          <p:cNvPr id="10" name="Shape 8"/>
          <p:cNvSpPr/>
          <p:nvPr/>
        </p:nvSpPr>
        <p:spPr>
          <a:xfrm>
            <a:off x="7109400" y="2569131"/>
            <a:ext cx="411599" cy="411599"/>
          </a:xfrm>
          <a:prstGeom prst="roundRect">
            <a:avLst>
              <a:gd name="adj" fmla="val 18671"/>
            </a:avLst>
          </a:prstGeom>
          <a:solidFill>
            <a:srgbClr val="740B0B"/>
          </a:solidFill>
          <a:ln w="7620">
            <a:solidFill>
              <a:srgbClr val="8D2424"/>
            </a:solidFill>
            <a:prstDash val="solid"/>
          </a:ln>
        </p:spPr>
      </p:sp>
      <p:sp>
        <p:nvSpPr>
          <p:cNvPr id="11" name="Text 9"/>
          <p:cNvSpPr/>
          <p:nvPr/>
        </p:nvSpPr>
        <p:spPr>
          <a:xfrm>
            <a:off x="7170718" y="2594312"/>
            <a:ext cx="288846" cy="361117"/>
          </a:xfrm>
          <a:prstGeom prst="rect">
            <a:avLst/>
          </a:prstGeom>
          <a:noFill/>
          <a:ln/>
        </p:spPr>
        <p:txBody>
          <a:bodyPr wrap="none" lIns="0" tIns="0" rIns="0" bIns="0" rtlCol="0" anchor="t"/>
          <a:lstStyle/>
          <a:p>
            <a:pPr marL="0" indent="0" algn="ctr">
              <a:lnSpc>
                <a:spcPts val="2250"/>
              </a:lnSpc>
              <a:buNone/>
            </a:pPr>
            <a:r>
              <a:rPr lang="en-US" sz="2250" dirty="0">
                <a:solidFill>
                  <a:srgbClr val="FFE5E5"/>
                </a:solidFill>
                <a:latin typeface="Dela Gothic One" pitchFamily="34" charset="0"/>
                <a:ea typeface="Dela Gothic One" pitchFamily="34" charset="-122"/>
                <a:cs typeface="Dela Gothic One" pitchFamily="34" charset="-120"/>
              </a:rPr>
              <a:t>2</a:t>
            </a:r>
            <a:endParaRPr lang="en-US" sz="2250" dirty="0"/>
          </a:p>
        </p:txBody>
      </p:sp>
      <p:sp>
        <p:nvSpPr>
          <p:cNvPr id="12" name="Text 10"/>
          <p:cNvSpPr/>
          <p:nvPr/>
        </p:nvSpPr>
        <p:spPr>
          <a:xfrm>
            <a:off x="8229957" y="2631996"/>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Processing</a:t>
            </a:r>
            <a:endParaRPr lang="en-US" sz="1850" dirty="0"/>
          </a:p>
        </p:txBody>
      </p:sp>
      <p:sp>
        <p:nvSpPr>
          <p:cNvPr id="13" name="Text 11"/>
          <p:cNvSpPr/>
          <p:nvPr/>
        </p:nvSpPr>
        <p:spPr>
          <a:xfrm>
            <a:off x="8229957" y="3042642"/>
            <a:ext cx="5668566" cy="585549"/>
          </a:xfrm>
          <a:prstGeom prst="rect">
            <a:avLst/>
          </a:prstGeom>
          <a:noFill/>
          <a:ln/>
        </p:spPr>
        <p:txBody>
          <a:bodyPr wrap="square" lIns="0" tIns="0" rIns="0" bIns="0" rtlCol="0" anchor="t"/>
          <a:lstStyle/>
          <a:p>
            <a:pPr marL="0" indent="0" algn="l">
              <a:lnSpc>
                <a:spcPts val="2300"/>
              </a:lnSpc>
              <a:buNone/>
            </a:pPr>
            <a:r>
              <a:rPr lang="en-US" sz="1600" dirty="0">
                <a:solidFill>
                  <a:srgbClr val="FFE5E5"/>
                </a:solidFill>
                <a:latin typeface="DM Sans" pitchFamily="34" charset="0"/>
                <a:ea typeface="DM Sans" pitchFamily="34" charset="-122"/>
                <a:cs typeface="DM Sans" pitchFamily="34" charset="-120"/>
              </a:rPr>
              <a:t>Computer vision validates procedures, AI tracks ingredient sourcing and handling</a:t>
            </a:r>
            <a:endParaRPr lang="en-US" sz="1600" dirty="0"/>
          </a:p>
        </p:txBody>
      </p:sp>
      <p:sp>
        <p:nvSpPr>
          <p:cNvPr id="14" name="Shape 12"/>
          <p:cNvSpPr/>
          <p:nvPr/>
        </p:nvSpPr>
        <p:spPr>
          <a:xfrm>
            <a:off x="6583382" y="3709630"/>
            <a:ext cx="548878" cy="22860"/>
          </a:xfrm>
          <a:prstGeom prst="roundRect">
            <a:avLst>
              <a:gd name="adj" fmla="val 336169"/>
            </a:avLst>
          </a:prstGeom>
          <a:solidFill>
            <a:srgbClr val="8D2424"/>
          </a:solidFill>
          <a:ln/>
        </p:spPr>
      </p:sp>
      <p:sp>
        <p:nvSpPr>
          <p:cNvPr id="15" name="Shape 13"/>
          <p:cNvSpPr/>
          <p:nvPr/>
        </p:nvSpPr>
        <p:spPr>
          <a:xfrm>
            <a:off x="7109400" y="3515320"/>
            <a:ext cx="411599" cy="411599"/>
          </a:xfrm>
          <a:prstGeom prst="roundRect">
            <a:avLst>
              <a:gd name="adj" fmla="val 18671"/>
            </a:avLst>
          </a:prstGeom>
          <a:solidFill>
            <a:srgbClr val="740B0B"/>
          </a:solidFill>
          <a:ln w="7620">
            <a:solidFill>
              <a:srgbClr val="8D2424"/>
            </a:solidFill>
            <a:prstDash val="solid"/>
          </a:ln>
        </p:spPr>
      </p:sp>
      <p:sp>
        <p:nvSpPr>
          <p:cNvPr id="16" name="Text 14"/>
          <p:cNvSpPr/>
          <p:nvPr/>
        </p:nvSpPr>
        <p:spPr>
          <a:xfrm>
            <a:off x="7170718" y="3540502"/>
            <a:ext cx="288846" cy="361117"/>
          </a:xfrm>
          <a:prstGeom prst="rect">
            <a:avLst/>
          </a:prstGeom>
          <a:noFill/>
          <a:ln/>
        </p:spPr>
        <p:txBody>
          <a:bodyPr wrap="none" lIns="0" tIns="0" rIns="0" bIns="0" rtlCol="0" anchor="t"/>
          <a:lstStyle/>
          <a:p>
            <a:pPr marL="0" indent="0" algn="ctr">
              <a:lnSpc>
                <a:spcPts val="2250"/>
              </a:lnSpc>
              <a:buNone/>
            </a:pPr>
            <a:r>
              <a:rPr lang="en-US" sz="2250" dirty="0">
                <a:solidFill>
                  <a:srgbClr val="FFE5E5"/>
                </a:solidFill>
                <a:latin typeface="Dela Gothic One" pitchFamily="34" charset="0"/>
                <a:ea typeface="Dela Gothic One" pitchFamily="34" charset="-122"/>
                <a:cs typeface="Dela Gothic One" pitchFamily="34" charset="-120"/>
              </a:rPr>
              <a:t>3</a:t>
            </a:r>
            <a:endParaRPr lang="en-US" sz="2250" dirty="0"/>
          </a:p>
        </p:txBody>
      </p:sp>
      <p:sp>
        <p:nvSpPr>
          <p:cNvPr id="17" name="Text 15"/>
          <p:cNvSpPr/>
          <p:nvPr/>
        </p:nvSpPr>
        <p:spPr>
          <a:xfrm>
            <a:off x="3992999" y="3578185"/>
            <a:ext cx="2407444" cy="300871"/>
          </a:xfrm>
          <a:prstGeom prst="rect">
            <a:avLst/>
          </a:prstGeom>
          <a:noFill/>
          <a:ln/>
        </p:spPr>
        <p:txBody>
          <a:bodyPr wrap="none" lIns="0" tIns="0" rIns="0" bIns="0" rtlCol="0" anchor="t"/>
          <a:lstStyle/>
          <a:p>
            <a:pPr marL="0" indent="0" algn="r">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Storage</a:t>
            </a:r>
            <a:endParaRPr lang="en-US" sz="1850" dirty="0"/>
          </a:p>
        </p:txBody>
      </p:sp>
      <p:sp>
        <p:nvSpPr>
          <p:cNvPr id="18" name="Text 16"/>
          <p:cNvSpPr/>
          <p:nvPr/>
        </p:nvSpPr>
        <p:spPr>
          <a:xfrm>
            <a:off x="731877" y="3988832"/>
            <a:ext cx="5668566" cy="585549"/>
          </a:xfrm>
          <a:prstGeom prst="rect">
            <a:avLst/>
          </a:prstGeom>
          <a:noFill/>
          <a:ln/>
        </p:spPr>
        <p:txBody>
          <a:bodyPr wrap="square" lIns="0" tIns="0" rIns="0" bIns="0" rtlCol="0" anchor="t"/>
          <a:lstStyle/>
          <a:p>
            <a:pPr marL="0" indent="0" algn="r">
              <a:lnSpc>
                <a:spcPts val="2300"/>
              </a:lnSpc>
              <a:buNone/>
            </a:pPr>
            <a:r>
              <a:rPr lang="en-US" sz="1600" dirty="0">
                <a:solidFill>
                  <a:srgbClr val="FFE5E5"/>
                </a:solidFill>
                <a:latin typeface="DM Sans" pitchFamily="34" charset="0"/>
                <a:ea typeface="DM Sans" pitchFamily="34" charset="-122"/>
                <a:cs typeface="DM Sans" pitchFamily="34" charset="-120"/>
              </a:rPr>
              <a:t>Environmental sensors ensure proper temperature, humidity, and separation from non-Halal products</a:t>
            </a:r>
            <a:endParaRPr lang="en-US" sz="1600" dirty="0"/>
          </a:p>
        </p:txBody>
      </p:sp>
      <p:sp>
        <p:nvSpPr>
          <p:cNvPr id="19" name="Shape 17"/>
          <p:cNvSpPr/>
          <p:nvPr/>
        </p:nvSpPr>
        <p:spPr>
          <a:xfrm>
            <a:off x="7498140" y="4655939"/>
            <a:ext cx="548878" cy="22860"/>
          </a:xfrm>
          <a:prstGeom prst="roundRect">
            <a:avLst>
              <a:gd name="adj" fmla="val 336169"/>
            </a:avLst>
          </a:prstGeom>
          <a:solidFill>
            <a:srgbClr val="8D2424"/>
          </a:solidFill>
          <a:ln/>
        </p:spPr>
      </p:sp>
      <p:sp>
        <p:nvSpPr>
          <p:cNvPr id="20" name="Shape 18"/>
          <p:cNvSpPr/>
          <p:nvPr/>
        </p:nvSpPr>
        <p:spPr>
          <a:xfrm>
            <a:off x="7109400" y="4461629"/>
            <a:ext cx="411599" cy="411599"/>
          </a:xfrm>
          <a:prstGeom prst="roundRect">
            <a:avLst>
              <a:gd name="adj" fmla="val 18671"/>
            </a:avLst>
          </a:prstGeom>
          <a:solidFill>
            <a:srgbClr val="740B0B"/>
          </a:solidFill>
          <a:ln w="7620">
            <a:solidFill>
              <a:srgbClr val="8D2424"/>
            </a:solidFill>
            <a:prstDash val="solid"/>
          </a:ln>
        </p:spPr>
      </p:sp>
      <p:sp>
        <p:nvSpPr>
          <p:cNvPr id="21" name="Text 19"/>
          <p:cNvSpPr/>
          <p:nvPr/>
        </p:nvSpPr>
        <p:spPr>
          <a:xfrm>
            <a:off x="7170718" y="4486811"/>
            <a:ext cx="288846" cy="361117"/>
          </a:xfrm>
          <a:prstGeom prst="rect">
            <a:avLst/>
          </a:prstGeom>
          <a:noFill/>
          <a:ln/>
        </p:spPr>
        <p:txBody>
          <a:bodyPr wrap="none" lIns="0" tIns="0" rIns="0" bIns="0" rtlCol="0" anchor="t"/>
          <a:lstStyle/>
          <a:p>
            <a:pPr marL="0" indent="0" algn="ctr">
              <a:lnSpc>
                <a:spcPts val="2250"/>
              </a:lnSpc>
              <a:buNone/>
            </a:pPr>
            <a:r>
              <a:rPr lang="en-US" sz="2250" dirty="0">
                <a:solidFill>
                  <a:srgbClr val="FFE5E5"/>
                </a:solidFill>
                <a:latin typeface="Dela Gothic One" pitchFamily="34" charset="0"/>
                <a:ea typeface="Dela Gothic One" pitchFamily="34" charset="-122"/>
                <a:cs typeface="Dela Gothic One" pitchFamily="34" charset="-120"/>
              </a:rPr>
              <a:t>4</a:t>
            </a:r>
            <a:endParaRPr lang="en-US" sz="2250" dirty="0"/>
          </a:p>
        </p:txBody>
      </p:sp>
      <p:sp>
        <p:nvSpPr>
          <p:cNvPr id="22" name="Text 20"/>
          <p:cNvSpPr/>
          <p:nvPr/>
        </p:nvSpPr>
        <p:spPr>
          <a:xfrm>
            <a:off x="8229957" y="4524494"/>
            <a:ext cx="2407444" cy="300871"/>
          </a:xfrm>
          <a:prstGeom prst="rect">
            <a:avLst/>
          </a:prstGeom>
          <a:noFill/>
          <a:ln/>
        </p:spPr>
        <p:txBody>
          <a:bodyPr wrap="none" lIns="0" tIns="0" rIns="0" bIns="0" rtlCol="0" anchor="t"/>
          <a:lstStyle/>
          <a:p>
            <a:pPr marL="0" indent="0" algn="l">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Distribution</a:t>
            </a:r>
            <a:endParaRPr lang="en-US" sz="1850" dirty="0"/>
          </a:p>
        </p:txBody>
      </p:sp>
      <p:sp>
        <p:nvSpPr>
          <p:cNvPr id="23" name="Text 21"/>
          <p:cNvSpPr/>
          <p:nvPr/>
        </p:nvSpPr>
        <p:spPr>
          <a:xfrm>
            <a:off x="8229957" y="4935141"/>
            <a:ext cx="5668566" cy="585549"/>
          </a:xfrm>
          <a:prstGeom prst="rect">
            <a:avLst/>
          </a:prstGeom>
          <a:noFill/>
          <a:ln/>
        </p:spPr>
        <p:txBody>
          <a:bodyPr wrap="square" lIns="0" tIns="0" rIns="0" bIns="0" rtlCol="0" anchor="t"/>
          <a:lstStyle/>
          <a:p>
            <a:pPr marL="0" indent="0" algn="l">
              <a:lnSpc>
                <a:spcPts val="2300"/>
              </a:lnSpc>
              <a:buNone/>
            </a:pPr>
            <a:r>
              <a:rPr lang="en-US" sz="1600" dirty="0">
                <a:solidFill>
                  <a:srgbClr val="FFE5E5"/>
                </a:solidFill>
                <a:latin typeface="DM Sans" pitchFamily="34" charset="0"/>
                <a:ea typeface="DM Sans" pitchFamily="34" charset="-122"/>
                <a:cs typeface="DM Sans" pitchFamily="34" charset="-120"/>
              </a:rPr>
              <a:t>GPS tracking and blockchain logging verify secure, compliant transportation</a:t>
            </a:r>
            <a:endParaRPr lang="en-US" sz="1600" dirty="0"/>
          </a:p>
        </p:txBody>
      </p:sp>
      <p:sp>
        <p:nvSpPr>
          <p:cNvPr id="24" name="Shape 22"/>
          <p:cNvSpPr/>
          <p:nvPr/>
        </p:nvSpPr>
        <p:spPr>
          <a:xfrm>
            <a:off x="6583382" y="5602248"/>
            <a:ext cx="548878" cy="22860"/>
          </a:xfrm>
          <a:prstGeom prst="roundRect">
            <a:avLst>
              <a:gd name="adj" fmla="val 336169"/>
            </a:avLst>
          </a:prstGeom>
          <a:solidFill>
            <a:srgbClr val="8D2424"/>
          </a:solidFill>
          <a:ln/>
        </p:spPr>
      </p:sp>
      <p:sp>
        <p:nvSpPr>
          <p:cNvPr id="25" name="Shape 23"/>
          <p:cNvSpPr/>
          <p:nvPr/>
        </p:nvSpPr>
        <p:spPr>
          <a:xfrm>
            <a:off x="7109400" y="5407938"/>
            <a:ext cx="411599" cy="411599"/>
          </a:xfrm>
          <a:prstGeom prst="roundRect">
            <a:avLst>
              <a:gd name="adj" fmla="val 18671"/>
            </a:avLst>
          </a:prstGeom>
          <a:solidFill>
            <a:srgbClr val="740B0B"/>
          </a:solidFill>
          <a:ln w="7620">
            <a:solidFill>
              <a:srgbClr val="8D2424"/>
            </a:solidFill>
            <a:prstDash val="solid"/>
          </a:ln>
        </p:spPr>
      </p:sp>
      <p:sp>
        <p:nvSpPr>
          <p:cNvPr id="26" name="Text 24"/>
          <p:cNvSpPr/>
          <p:nvPr/>
        </p:nvSpPr>
        <p:spPr>
          <a:xfrm>
            <a:off x="7170718" y="5433120"/>
            <a:ext cx="288846" cy="361117"/>
          </a:xfrm>
          <a:prstGeom prst="rect">
            <a:avLst/>
          </a:prstGeom>
          <a:noFill/>
          <a:ln/>
        </p:spPr>
        <p:txBody>
          <a:bodyPr wrap="none" lIns="0" tIns="0" rIns="0" bIns="0" rtlCol="0" anchor="t"/>
          <a:lstStyle/>
          <a:p>
            <a:pPr marL="0" indent="0" algn="ctr">
              <a:lnSpc>
                <a:spcPts val="2250"/>
              </a:lnSpc>
              <a:buNone/>
            </a:pPr>
            <a:r>
              <a:rPr lang="en-US" sz="2250" dirty="0">
                <a:solidFill>
                  <a:srgbClr val="FFE5E5"/>
                </a:solidFill>
                <a:latin typeface="Dela Gothic One" pitchFamily="34" charset="0"/>
                <a:ea typeface="Dela Gothic One" pitchFamily="34" charset="-122"/>
                <a:cs typeface="Dela Gothic One" pitchFamily="34" charset="-120"/>
              </a:rPr>
              <a:t>5</a:t>
            </a:r>
            <a:endParaRPr lang="en-US" sz="2250" dirty="0"/>
          </a:p>
        </p:txBody>
      </p:sp>
      <p:sp>
        <p:nvSpPr>
          <p:cNvPr id="27" name="Text 25"/>
          <p:cNvSpPr/>
          <p:nvPr/>
        </p:nvSpPr>
        <p:spPr>
          <a:xfrm>
            <a:off x="3992999" y="5470803"/>
            <a:ext cx="2407444" cy="300871"/>
          </a:xfrm>
          <a:prstGeom prst="rect">
            <a:avLst/>
          </a:prstGeom>
          <a:noFill/>
          <a:ln/>
        </p:spPr>
        <p:txBody>
          <a:bodyPr wrap="none" lIns="0" tIns="0" rIns="0" bIns="0" rtlCol="0" anchor="t"/>
          <a:lstStyle/>
          <a:p>
            <a:pPr marL="0" indent="0" algn="r">
              <a:lnSpc>
                <a:spcPts val="2350"/>
              </a:lnSpc>
              <a:buNone/>
            </a:pPr>
            <a:r>
              <a:rPr lang="en-US" sz="1850" dirty="0">
                <a:solidFill>
                  <a:srgbClr val="FFE5E5"/>
                </a:solidFill>
                <a:latin typeface="Dela Gothic One" pitchFamily="34" charset="0"/>
                <a:ea typeface="Dela Gothic One" pitchFamily="34" charset="-122"/>
                <a:cs typeface="Dela Gothic One" pitchFamily="34" charset="-120"/>
              </a:rPr>
              <a:t>Retail</a:t>
            </a:r>
            <a:endParaRPr lang="en-US" sz="1850" dirty="0"/>
          </a:p>
        </p:txBody>
      </p:sp>
      <p:sp>
        <p:nvSpPr>
          <p:cNvPr id="28" name="Text 26"/>
          <p:cNvSpPr/>
          <p:nvPr/>
        </p:nvSpPr>
        <p:spPr>
          <a:xfrm>
            <a:off x="731877" y="5881449"/>
            <a:ext cx="5668566" cy="585549"/>
          </a:xfrm>
          <a:prstGeom prst="rect">
            <a:avLst/>
          </a:prstGeom>
          <a:noFill/>
          <a:ln/>
        </p:spPr>
        <p:txBody>
          <a:bodyPr wrap="square" lIns="0" tIns="0" rIns="0" bIns="0" rtlCol="0" anchor="t"/>
          <a:lstStyle/>
          <a:p>
            <a:pPr marL="0" indent="0" algn="r">
              <a:lnSpc>
                <a:spcPts val="2300"/>
              </a:lnSpc>
              <a:buNone/>
            </a:pPr>
            <a:r>
              <a:rPr lang="en-US" sz="1600" dirty="0">
                <a:solidFill>
                  <a:srgbClr val="FFE5E5"/>
                </a:solidFill>
                <a:latin typeface="DM Sans" pitchFamily="34" charset="0"/>
                <a:ea typeface="DM Sans" pitchFamily="34" charset="-122"/>
                <a:cs typeface="DM Sans" pitchFamily="34" charset="-120"/>
              </a:rPr>
              <a:t>Point-of-sale systems verify authenticity, consumers access full product history via smartphone</a:t>
            </a:r>
            <a:endParaRPr lang="en-US" sz="1600" dirty="0"/>
          </a:p>
        </p:txBody>
      </p:sp>
      <p:sp>
        <p:nvSpPr>
          <p:cNvPr id="29" name="Text 27"/>
          <p:cNvSpPr/>
          <p:nvPr/>
        </p:nvSpPr>
        <p:spPr>
          <a:xfrm>
            <a:off x="731877" y="7140416"/>
            <a:ext cx="13166646" cy="585549"/>
          </a:xfrm>
          <a:prstGeom prst="rect">
            <a:avLst/>
          </a:prstGeom>
          <a:noFill/>
          <a:ln/>
        </p:spPr>
        <p:txBody>
          <a:bodyPr wrap="square" lIns="0" tIns="0" rIns="0" bIns="0" rtlCol="0" anchor="t"/>
          <a:lstStyle/>
          <a:p>
            <a:pPr marL="0" indent="0" algn="l">
              <a:lnSpc>
                <a:spcPts val="2300"/>
              </a:lnSpc>
              <a:buNone/>
            </a:pPr>
            <a:r>
              <a:rPr lang="en-US" sz="1600" dirty="0">
                <a:solidFill>
                  <a:srgbClr val="FFE5E5"/>
                </a:solidFill>
                <a:latin typeface="DM Sans" pitchFamily="34" charset="0"/>
                <a:ea typeface="DM Sans" pitchFamily="34" charset="-122"/>
                <a:cs typeface="DM Sans" pitchFamily="34" charset="-120"/>
              </a:rPr>
              <a:t>This end-to-end visibility creates unprecedented transparency, allowing immediate detection and response to any compliance issue at any point in the supply chain.</a:t>
            </a:r>
            <a:endParaRPr lang="en-US" sz="1600" dirty="0"/>
          </a:p>
        </p:txBody>
      </p:sp>
    </p:spTree>
    <p:extLst>
      <p:ext uri="{BB962C8B-B14F-4D97-AF65-F5344CB8AC3E}">
        <p14:creationId xmlns:p14="http://schemas.microsoft.com/office/powerpoint/2010/main" val="5476822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1782</Words>
  <Application>Microsoft Office PowerPoint</Application>
  <PresentationFormat>Custom</PresentationFormat>
  <Paragraphs>206</Paragraphs>
  <Slides>20</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Dela Gothic One</vt:lpstr>
      <vt:lpstr>Raleway Medium</vt:lpstr>
      <vt:lpstr>Comfortaa Bold</vt:lpstr>
      <vt:lpstr>Arial</vt:lpstr>
      <vt:lpstr>DM Sans</vt:lpstr>
      <vt:lpstr>Arial Black</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AA</cp:lastModifiedBy>
  <cp:revision>26</cp:revision>
  <dcterms:created xsi:type="dcterms:W3CDTF">2025-11-11T09:25:08Z</dcterms:created>
  <dcterms:modified xsi:type="dcterms:W3CDTF">2025-11-25T12:24:18Z</dcterms:modified>
</cp:coreProperties>
</file>